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8" r:id="rId9"/>
    <p:sldId id="267" r:id="rId10"/>
    <p:sldId id="269" r:id="rId11"/>
    <p:sldId id="270" r:id="rId12"/>
    <p:sldId id="272" r:id="rId13"/>
    <p:sldId id="271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4">
            <a:lumMod val="20000"/>
            <a:lumOff val="80000"/>
          </a:schemeClr>
        </a:solidFill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1699346405228815E-3"/>
                  <c:y val="-7.3809492563429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637383562348828E-3"/>
                  <c:y val="-0.162259285999600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058823529411787E-2"/>
                  <c:y val="-4.722222222222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254901960784315E-2"/>
                  <c:y val="-5.1587270341207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250501775513363E-2"/>
                  <c:y val="-7.3412729658792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3011939684010104E-2"/>
                  <c:y val="-6.3888888888888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7973727548762419E-2"/>
                  <c:y val="-5.6746062992126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Arkusz1!$A$2:$A$8</c:f>
              <c:strCache>
                <c:ptCount val="7"/>
                <c:pt idx="0">
                  <c:v>sklep osiedlowy</c:v>
                </c:pt>
                <c:pt idx="1">
                  <c:v>supermarket-hipermarket</c:v>
                </c:pt>
                <c:pt idx="2">
                  <c:v>cukiernia</c:v>
                </c:pt>
                <c:pt idx="3">
                  <c:v>drogeria</c:v>
                </c:pt>
                <c:pt idx="4">
                  <c:v>kiosk</c:v>
                </c:pt>
                <c:pt idx="5">
                  <c:v>dyskont</c:v>
                </c:pt>
                <c:pt idx="6">
                  <c:v>inne</c:v>
                </c:pt>
              </c:strCache>
            </c:strRef>
          </c:cat>
          <c:val>
            <c:numRef>
              <c:f>Arkusz1!$B$2:$B$8</c:f>
              <c:numCache>
                <c:formatCode>0%</c:formatCode>
                <c:ptCount val="7"/>
                <c:pt idx="0">
                  <c:v>0.12000000000000002</c:v>
                </c:pt>
                <c:pt idx="1">
                  <c:v>0.87000000000000366</c:v>
                </c:pt>
                <c:pt idx="2">
                  <c:v>0</c:v>
                </c:pt>
                <c:pt idx="3">
                  <c:v>1.0000000000000009E-2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368640"/>
        <c:axId val="34054144"/>
        <c:axId val="0"/>
      </c:bar3DChart>
      <c:catAx>
        <c:axId val="72368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34054144"/>
        <c:crosses val="autoZero"/>
        <c:auto val="1"/>
        <c:lblAlgn val="ctr"/>
        <c:lblOffset val="100"/>
        <c:noMultiLvlLbl val="0"/>
      </c:catAx>
      <c:valAx>
        <c:axId val="340541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2368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3303643976329898E-2"/>
                  <c:y val="-9.33587744783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10147692878077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Arkusz1!$A$2:$A$6</c:f>
              <c:strCache>
                <c:ptCount val="5"/>
                <c:pt idx="0">
                  <c:v>tak</c:v>
                </c:pt>
                <c:pt idx="1">
                  <c:v>bardzo często</c:v>
                </c:pt>
                <c:pt idx="2">
                  <c:v>rzadko</c:v>
                </c:pt>
                <c:pt idx="3">
                  <c:v>bardzo rzadko</c:v>
                </c:pt>
                <c:pt idx="4">
                  <c:v>nie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0.52</c:v>
                </c:pt>
                <c:pt idx="1">
                  <c:v>0.32000000000000467</c:v>
                </c:pt>
                <c:pt idx="2">
                  <c:v>0.14000000000000001</c:v>
                </c:pt>
                <c:pt idx="3">
                  <c:v>1.0000000000000005E-2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089216"/>
        <c:axId val="45415168"/>
        <c:axId val="0"/>
      </c:bar3DChart>
      <c:catAx>
        <c:axId val="4608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45415168"/>
        <c:crosses val="autoZero"/>
        <c:auto val="1"/>
        <c:lblAlgn val="ctr"/>
        <c:lblOffset val="100"/>
        <c:noMultiLvlLbl val="0"/>
      </c:catAx>
      <c:valAx>
        <c:axId val="454151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6089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4">
            <a:lumMod val="20000"/>
            <a:lumOff val="80000"/>
          </a:schemeClr>
        </a:solidFill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2713858750801247E-3"/>
                  <c:y val="5.395980786136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5359477124183043E-3"/>
                  <c:y val="-0.10260039370078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705882352941176E-2"/>
                  <c:y val="-9.4444444444444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39869281045761E-3"/>
                  <c:y val="-0.105555555555555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1699346405228763E-3"/>
                  <c:y val="-8.8888888888888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Arkusz1!$A$2:$A$6</c:f>
              <c:strCache>
                <c:ptCount val="5"/>
                <c:pt idx="0">
                  <c:v>tak</c:v>
                </c:pt>
                <c:pt idx="1">
                  <c:v>raczej tak</c:v>
                </c:pt>
                <c:pt idx="2">
                  <c:v>czasami</c:v>
                </c:pt>
                <c:pt idx="3">
                  <c:v>raczej nie</c:v>
                </c:pt>
                <c:pt idx="4">
                  <c:v>nie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0.87000000000000366</c:v>
                </c:pt>
                <c:pt idx="1">
                  <c:v>0.1</c:v>
                </c:pt>
                <c:pt idx="2">
                  <c:v>3.0000000000000002E-2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091264"/>
        <c:axId val="45909696"/>
        <c:axId val="0"/>
      </c:bar3DChart>
      <c:catAx>
        <c:axId val="4609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45909696"/>
        <c:crosses val="autoZero"/>
        <c:auto val="1"/>
        <c:lblAlgn val="ctr"/>
        <c:lblOffset val="100"/>
        <c:noMultiLvlLbl val="0"/>
      </c:catAx>
      <c:valAx>
        <c:axId val="459096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6091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6.5346002443421591E-3"/>
                  <c:y val="-0.122829542140565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tak, zawsze</c:v>
                </c:pt>
                <c:pt idx="1">
                  <c:v>czasami</c:v>
                </c:pt>
                <c:pt idx="2">
                  <c:v>rzadko</c:v>
                </c:pt>
                <c:pt idx="3">
                  <c:v>nie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0.48000000000000032</c:v>
                </c:pt>
                <c:pt idx="1">
                  <c:v>0.43000000000000038</c:v>
                </c:pt>
                <c:pt idx="2">
                  <c:v>7.0000000000000021E-2</c:v>
                </c:pt>
                <c:pt idx="3">
                  <c:v>2.0000000000000011E-2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399872"/>
        <c:axId val="45912576"/>
        <c:axId val="0"/>
      </c:bar3DChart>
      <c:catAx>
        <c:axId val="7239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45912576"/>
        <c:crosses val="autoZero"/>
        <c:auto val="1"/>
        <c:lblAlgn val="ctr"/>
        <c:lblOffset val="100"/>
        <c:noMultiLvlLbl val="0"/>
      </c:catAx>
      <c:valAx>
        <c:axId val="459125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2399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1.8513370150335801E-2"/>
                  <c:y val="-0.106922205811467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2592592592595085E-3"/>
                  <c:y val="-9.9206349206350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znajomi</c:v>
                </c:pt>
                <c:pt idx="1">
                  <c:v>rodzina</c:v>
                </c:pt>
                <c:pt idx="2">
                  <c:v>internet</c:v>
                </c:pt>
                <c:pt idx="3">
                  <c:v>samodzielnie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0.2</c:v>
                </c:pt>
                <c:pt idx="1">
                  <c:v>6.0000000000000032E-2</c:v>
                </c:pt>
                <c:pt idx="2">
                  <c:v>0</c:v>
                </c:pt>
                <c:pt idx="3">
                  <c:v>0.74000000000000365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369664"/>
        <c:axId val="45915456"/>
        <c:axId val="0"/>
      </c:bar3DChart>
      <c:catAx>
        <c:axId val="72369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45915456"/>
        <c:crosses val="autoZero"/>
        <c:auto val="1"/>
        <c:lblAlgn val="ctr"/>
        <c:lblOffset val="100"/>
        <c:noMultiLvlLbl val="0"/>
      </c:catAx>
      <c:valAx>
        <c:axId val="459154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2369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Arkusz1!$A$2:$A$6</c:f>
              <c:strCache>
                <c:ptCount val="5"/>
                <c:pt idx="0">
                  <c:v>tak</c:v>
                </c:pt>
                <c:pt idx="1">
                  <c:v>raczej tak</c:v>
                </c:pt>
                <c:pt idx="2">
                  <c:v>raczej nie</c:v>
                </c:pt>
                <c:pt idx="3">
                  <c:v>nie</c:v>
                </c:pt>
                <c:pt idx="4">
                  <c:v>nie wiem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6.0000000000000032E-2</c:v>
                </c:pt>
                <c:pt idx="1">
                  <c:v>0.17</c:v>
                </c:pt>
                <c:pt idx="2">
                  <c:v>0.46</c:v>
                </c:pt>
                <c:pt idx="3">
                  <c:v>0.28000000000000008</c:v>
                </c:pt>
                <c:pt idx="4">
                  <c:v>3.0000000000000002E-2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369152"/>
        <c:axId val="45992192"/>
        <c:axId val="0"/>
      </c:bar3DChart>
      <c:catAx>
        <c:axId val="72369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45992192"/>
        <c:crosses val="autoZero"/>
        <c:auto val="1"/>
        <c:lblAlgn val="ctr"/>
        <c:lblOffset val="100"/>
        <c:noMultiLvlLbl val="0"/>
      </c:catAx>
      <c:valAx>
        <c:axId val="459921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2369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Arkusz1!$A$2:$A$6</c:f>
              <c:strCache>
                <c:ptCount val="5"/>
                <c:pt idx="0">
                  <c:v>tak</c:v>
                </c:pt>
                <c:pt idx="1">
                  <c:v>często</c:v>
                </c:pt>
                <c:pt idx="2">
                  <c:v>rzadko</c:v>
                </c:pt>
                <c:pt idx="3">
                  <c:v>bardzo rzadko</c:v>
                </c:pt>
                <c:pt idx="4">
                  <c:v>nie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0.22</c:v>
                </c:pt>
                <c:pt idx="1">
                  <c:v>0.36000000000000032</c:v>
                </c:pt>
                <c:pt idx="2">
                  <c:v>0.25</c:v>
                </c:pt>
                <c:pt idx="3">
                  <c:v>0.12000000000000002</c:v>
                </c:pt>
                <c:pt idx="4">
                  <c:v>6.0000000000000032E-2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370176"/>
        <c:axId val="45995072"/>
        <c:axId val="0"/>
      </c:bar3DChart>
      <c:catAx>
        <c:axId val="7237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45995072"/>
        <c:crosses val="autoZero"/>
        <c:auto val="1"/>
        <c:lblAlgn val="ctr"/>
        <c:lblOffset val="100"/>
        <c:noMultiLvlLbl val="0"/>
      </c:catAx>
      <c:valAx>
        <c:axId val="45995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2370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4">
            <a:lumMod val="20000"/>
            <a:lumOff val="80000"/>
          </a:schemeClr>
        </a:solidFill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3.9215411800936394E-3"/>
                  <c:y val="-5.4095640625437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9411215758735547E-3"/>
                  <c:y val="-1.1346377278199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42693595817901E-3"/>
                  <c:y val="-3.794702224306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tak, zawsze</c:v>
                </c:pt>
                <c:pt idx="1">
                  <c:v>czasami</c:v>
                </c:pt>
                <c:pt idx="2">
                  <c:v>rzadko</c:v>
                </c:pt>
                <c:pt idx="3">
                  <c:v>nie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0.12000000000000002</c:v>
                </c:pt>
                <c:pt idx="1">
                  <c:v>0.53</c:v>
                </c:pt>
                <c:pt idx="2">
                  <c:v>0.12000000000000002</c:v>
                </c:pt>
                <c:pt idx="3">
                  <c:v>0.24000000000000021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7121280"/>
        <c:axId val="97140736"/>
        <c:axId val="0"/>
      </c:bar3DChart>
      <c:catAx>
        <c:axId val="97121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97140736"/>
        <c:crosses val="autoZero"/>
        <c:auto val="1"/>
        <c:lblAlgn val="ctr"/>
        <c:lblOffset val="100"/>
        <c:noMultiLvlLbl val="0"/>
      </c:catAx>
      <c:valAx>
        <c:axId val="971407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7121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4">
            <a:lumMod val="20000"/>
            <a:lumOff val="80000"/>
          </a:schemeClr>
        </a:solidFill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0.40369358369321007"/>
          <c:y val="0"/>
          <c:w val="0.55394313409491913"/>
          <c:h val="0.8277333875728154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6529552778012911E-2"/>
                  <c:y val="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134527645625822E-2"/>
                  <c:y val="2.77777777777778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9580100529549058E-3"/>
                  <c:y val="2.77777777777778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4701397108645892E-3"/>
                  <c:y val="-3.631694840113707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410419132593715E-2"/>
                  <c:y val="3.9618946841044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6268529478194262E-3"/>
                  <c:y val="1.5847578736417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Arkusz1!$A$2:$A$7</c:f>
              <c:strCache>
                <c:ptCount val="6"/>
                <c:pt idx="0">
                  <c:v>podczas pracy umysłowej</c:v>
                </c:pt>
                <c:pt idx="1">
                  <c:v>gdy mam zły humor/jestem przygnębiony</c:v>
                </c:pt>
                <c:pt idx="2">
                  <c:v>podczas picia gorących napojów</c:v>
                </c:pt>
                <c:pt idx="3">
                  <c:v>kiedy jestem głodny/głodna</c:v>
                </c:pt>
                <c:pt idx="4">
                  <c:v>gdy mam ochotę na coś słodkiego</c:v>
                </c:pt>
                <c:pt idx="5">
                  <c:v>jako forma prezentu/podarunku</c:v>
                </c:pt>
              </c:strCache>
            </c:strRef>
          </c:cat>
          <c:val>
            <c:numRef>
              <c:f>Arkusz1!$B$2:$B$7</c:f>
              <c:numCache>
                <c:formatCode>0%</c:formatCode>
                <c:ptCount val="6"/>
                <c:pt idx="0">
                  <c:v>8.0000000000000043E-2</c:v>
                </c:pt>
                <c:pt idx="1">
                  <c:v>0.15000000000000024</c:v>
                </c:pt>
                <c:pt idx="2">
                  <c:v>2.0000000000000011E-2</c:v>
                </c:pt>
                <c:pt idx="3">
                  <c:v>6.0000000000000032E-2</c:v>
                </c:pt>
                <c:pt idx="4">
                  <c:v>0.39000000000000196</c:v>
                </c:pt>
                <c:pt idx="5">
                  <c:v>0.30000000000000032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371200"/>
        <c:axId val="97143616"/>
        <c:axId val="0"/>
      </c:bar3DChart>
      <c:catAx>
        <c:axId val="723712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pl-PL"/>
          </a:p>
        </c:txPr>
        <c:crossAx val="97143616"/>
        <c:crosses val="autoZero"/>
        <c:auto val="1"/>
        <c:lblAlgn val="ctr"/>
        <c:lblOffset val="100"/>
        <c:noMultiLvlLbl val="0"/>
      </c:catAx>
      <c:valAx>
        <c:axId val="9714361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72371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5A3B8-5784-4019-94C9-204B5E742835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2A4D6-B864-49FF-9B4C-FC8B1D0615D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437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2A4D6-B864-49FF-9B4C-FC8B1D0615DE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110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Prostokąt zaokrąglony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Prostokąt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Prostokąt zaokrąglony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Prostokąt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ostokąt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Prostokąt zaokrąglony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2016-03-11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5572164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Praca dyplomowa</a:t>
            </a:r>
            <a:b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wybranych czynników na zachowania konsumentów na rynku czekolad </a:t>
            </a:r>
            <a:br>
              <a:rPr lang="pl-PL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Autor: </a:t>
            </a:r>
            <a:b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Patrycja Czajka</a:t>
            </a:r>
            <a:b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Opiekun pracy:</a:t>
            </a:r>
            <a:b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 inż. Małgorzata Źródło - Loda</a:t>
            </a:r>
            <a:br>
              <a:rPr lang="pl-PL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pl-PL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Instytut Gospodarki i Polityki Społecznej</a:t>
            </a:r>
            <a:b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Kierunek: Towaroznawstwo </a:t>
            </a:r>
            <a:b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Specjalność: Kształtowanie i Ocena </a:t>
            </a:r>
            <a:r>
              <a:rPr lang="pl-PL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akości </a:t>
            </a:r>
            <a:r>
              <a:rPr lang="pl-PL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pl-PL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owarów </a:t>
            </a:r>
            <a:r>
              <a:rPr lang="pl-PL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pl-PL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 descr="NOWE logo PWSZ krosno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 i zakres pracy</a:t>
            </a:r>
            <a:endParaRPr lang="pl-PL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640960" cy="5149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Celem </a:t>
            </a:r>
            <a:r>
              <a:rPr lang="pl-PL" b="1" dirty="0">
                <a:latin typeface="Times New Roman" pitchFamily="18" charset="0"/>
                <a:cs typeface="Times New Roman" pitchFamily="18" charset="0"/>
              </a:rPr>
              <a:t>pracy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jest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analiza i ocena wpływu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wybranych czynników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na zachowania konsumentów na rynku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czekolad.</a:t>
            </a:r>
          </a:p>
          <a:p>
            <a:pPr lvl="1">
              <a:buNone/>
            </a:pPr>
            <a:r>
              <a:rPr lang="pl-PL" sz="2600" b="1" dirty="0" smtClean="0">
                <a:latin typeface="Times New Roman" pitchFamily="18" charset="0"/>
                <a:cs typeface="Times New Roman" pitchFamily="18" charset="0"/>
              </a:rPr>
              <a:t>Zakres pracy obejmuje: </a:t>
            </a:r>
          </a:p>
          <a:p>
            <a:pPr lvl="1"/>
            <a:r>
              <a:rPr lang="pl-PL" sz="2600" dirty="0" smtClean="0">
                <a:latin typeface="Times New Roman" pitchFamily="18" charset="0"/>
                <a:cs typeface="Times New Roman" pitchFamily="18" charset="0"/>
              </a:rPr>
              <a:t>część teoretyczną - w której  przedstawiono definicję czekolady oraz charakterystykę polskiego rynku czekolad – wielkość produkcji, spożycie, asortyment; </a:t>
            </a:r>
          </a:p>
          <a:p>
            <a:pPr lvl="1"/>
            <a:r>
              <a:rPr lang="pl-PL" sz="2600" dirty="0" smtClean="0">
                <a:latin typeface="Times New Roman" pitchFamily="18" charset="0"/>
                <a:cs typeface="Times New Roman" pitchFamily="18" charset="0"/>
              </a:rPr>
              <a:t>charakterystykę wybranych czynników psychologicznych, społeczno – kulturowych i ekonomicznych warunkujących zachowania konsumentów;</a:t>
            </a:r>
          </a:p>
          <a:p>
            <a:pPr lvl="1"/>
            <a:r>
              <a:rPr lang="pl-PL" sz="2600" dirty="0" smtClean="0">
                <a:latin typeface="Times New Roman" pitchFamily="18" charset="0"/>
                <a:cs typeface="Times New Roman" pitchFamily="18" charset="0"/>
              </a:rPr>
              <a:t>część badawczą - w której zaprezentowano wyniki z przeprowadzonego badania ankietowego. 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64291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Materiał i metody badań</a:t>
            </a:r>
            <a:endParaRPr lang="pl-PL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adania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zostały przeprowadzone metodą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ankietową w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okresie między 1–31.10 2015 r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.;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nkieta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została skierowana do losowo wybranych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osób-próba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liczyła 102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osoby;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kwestionariusz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ankiety zawierał 15 pytań i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metryczkę;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pytania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miały charakter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zamknięty - 14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pytań było jednokrotnego wyboru, a w 1 pytaniu była możliwość wyboru kilku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odpowiedzi; 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opracowania wyników z kwestionariuszy posłużył program komputerowy Microsoft Office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Excel;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wyniki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badań zostały przedstawione w formie graficznej za pomocą wykresów słupkowych i kołowych. </a:t>
            </a:r>
          </a:p>
          <a:p>
            <a:endParaRPr lang="pl-PL" dirty="0"/>
          </a:p>
        </p:txBody>
      </p:sp>
      <p:pic>
        <p:nvPicPr>
          <p:cNvPr id="4" name="Obraz 3" descr="NOWE logo PWSZ krosno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571472" y="2500306"/>
            <a:ext cx="7772400" cy="16954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7200" b="1" dirty="0" smtClean="0">
                <a:latin typeface="Times New Roman" pitchFamily="18" charset="0"/>
                <a:cs typeface="Times New Roman" pitchFamily="18" charset="0"/>
              </a:rPr>
              <a:t>WYNIKI BADAŃ</a:t>
            </a:r>
            <a:endParaRPr lang="pl-PL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raz 2" descr="NOWE logo PWSZ krosno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77472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Miejsca zakupu czekolad przez respondentów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642910" y="1357298"/>
          <a:ext cx="7772400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714356"/>
            <a:ext cx="7772400" cy="703282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marki na decyzje zakupowe czekolady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714348" y="1571612"/>
          <a:ext cx="7972452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14290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5786" y="928670"/>
            <a:ext cx="7772400" cy="703282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smaku na decyzje zakupowe czekolady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857224" y="1785926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57166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7772400" cy="846158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jakości na decyzje zakupowe czekolady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500034" y="1785926"/>
          <a:ext cx="8115328" cy="4448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714356"/>
            <a:ext cx="7772400" cy="846158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opinii innych osób na decyzje zakupowe czekolady</a:t>
            </a:r>
            <a:endParaRPr lang="pl-PL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642910" y="164305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714356"/>
            <a:ext cx="7772400" cy="846158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reklamy na decyzje zakupowe reklamy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857224" y="164305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7772400" cy="703282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promocji na decyzje zakupowe czekolady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714348" y="1643050"/>
          <a:ext cx="7972452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785794"/>
            <a:ext cx="7772400" cy="77472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Wpływ ceny na decyzje zakupowe czekolady</a:t>
            </a:r>
            <a:endParaRPr lang="pl-PL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Wykres 4"/>
          <p:cNvGraphicFramePr/>
          <p:nvPr/>
        </p:nvGraphicFramePr>
        <p:xfrm>
          <a:off x="928662" y="1571612"/>
          <a:ext cx="728667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Obraz 3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7772400" cy="774720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Najczęstsze okoliczności/okazje kupowania czekolady</a:t>
            </a:r>
            <a:endParaRPr lang="pl-PL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</p:nvPr>
        </p:nvGraphicFramePr>
        <p:xfrm>
          <a:off x="928662" y="1714488"/>
          <a:ext cx="73009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NOWE logo PWSZ krosno-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Podsumowanie i wnioski</a:t>
            </a:r>
            <a:endParaRPr lang="pl-PL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772816"/>
            <a:ext cx="8258204" cy="4572000"/>
          </a:xfrm>
        </p:spPr>
        <p:txBody>
          <a:bodyPr>
            <a:normAutofit lnSpcReduction="1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Perspektywy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rozwoju rynku czekolad w Polsce są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obiecujące. Wyroby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czekoladowe wraz z czekoladą zajmują drugie miejsce w strukturze produkcji słodyczy, a wartość ich sprzedaży rośnie z roku na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rok.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Producenci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czekolad kładą duży nacisk na innowacyjność. Innowacje dotyczą w szczególności smaków i zastosowanych dodatków, a także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opakowań.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Polsce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rośnie spożycie czekolad i wyrobów czekoladowych. W 2014 roku średnie miesięczne spożycie czekolad  wynosiło 0,15 kg na 1 osobę i było o 67% wyższe niż w 2011 roku. </a:t>
            </a:r>
          </a:p>
          <a:p>
            <a:endParaRPr lang="pl-PL" dirty="0"/>
          </a:p>
        </p:txBody>
      </p:sp>
      <p:pic>
        <p:nvPicPr>
          <p:cNvPr id="4" name="Obraz 3" descr="NOWE logo PWSZ krosno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4122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Podsumowanie i wnioski</a:t>
            </a:r>
            <a:endParaRPr lang="pl-PL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568952" cy="529356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dirty="0">
                <a:latin typeface="Times New Roman" pitchFamily="18" charset="0"/>
                <a:cs typeface="Times New Roman" pitchFamily="18" charset="0"/>
              </a:rPr>
              <a:t>Na podstawie przeprowadzonych badań ankietowych można stwierdzić że: 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czekolada jest chętnie kupowana przez konsumentów - ponad połowa z nich kupuje je kilka razy w tygodniu lub miesiącu;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najczęściej zakupy czekolad są dokonywane w super i hipermarketach ; 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najistotniejszymi czynnikami decydującymi o zakupie czekolad przez konsumentów są: smak, marka i jakość;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klienci chętnie kupują czekolady będące akurat w promocji;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decyzje dotyczące zakupu czekolad podejmują samodzielnie;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mniejsze znaczenie w wyborze czekolad przez konsumentów mają: cena, opakowanie, gramatura i reklama;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klienci rzadko lub wcale nie zwracają uwagi na informacje zawarte na opakowaniu czekolad dotyczące składu i wartości odżywczych;</a:t>
            </a:r>
          </a:p>
          <a:p>
            <a:pPr lvl="0"/>
            <a:r>
              <a:rPr lang="pl-PL" dirty="0">
                <a:latin typeface="Times New Roman" pitchFamily="18" charset="0"/>
                <a:cs typeface="Times New Roman" pitchFamily="18" charset="0"/>
              </a:rPr>
              <a:t>czekolada jest kupowana najczęściej wtedy, gdy konsumenci mają ochotę na coś słodkiego lub jako forma prezentu. </a:t>
            </a:r>
          </a:p>
          <a:p>
            <a:endParaRPr lang="pl-PL" dirty="0"/>
          </a:p>
        </p:txBody>
      </p:sp>
      <p:pic>
        <p:nvPicPr>
          <p:cNvPr id="4" name="Obraz 3" descr="NOWE logo PWSZ krosno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2285992"/>
            <a:ext cx="8229600" cy="16859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6000" b="1" dirty="0" smtClean="0"/>
              <a:t>Dziękuję za uwagę</a:t>
            </a:r>
            <a:endParaRPr lang="pl-PL" sz="6000" b="1" dirty="0"/>
          </a:p>
        </p:txBody>
      </p:sp>
      <p:pic>
        <p:nvPicPr>
          <p:cNvPr id="4" name="Obraz 3" descr="NOWE logo PWSZ krosno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16964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ł">
  <a:themeElements>
    <a:clrScheme name="Kapitał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Kapitał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166</TotalTime>
  <Words>392</Words>
  <Application>Microsoft Office PowerPoint</Application>
  <PresentationFormat>Pokaz na ekranie (4:3)</PresentationFormat>
  <Paragraphs>55</Paragraphs>
  <Slides>16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Kapitał</vt:lpstr>
      <vt:lpstr>    Praca dyplomowa Wpływ wybranych czynników na zachowania konsumentów na rynku czekolad   Autor:  Patrycja Czajka  Opiekun pracy: dr inż. Małgorzata Źródło - Loda    Instytut Gospodarki i Polityki Społecznej  Kierunek: Towaroznawstwo  Specjalność: Kształtowanie i Ocena Jakości Towarów  </vt:lpstr>
      <vt:lpstr>Cel i zakres pracy</vt:lpstr>
      <vt:lpstr>Materiał i metody badań</vt:lpstr>
      <vt:lpstr>Prezentacja programu PowerPoint</vt:lpstr>
      <vt:lpstr>Miejsca zakupu czekolad przez respondentów</vt:lpstr>
      <vt:lpstr>Wpływ marki na decyzje zakupowe czekolady</vt:lpstr>
      <vt:lpstr>Wpływ smaku na decyzje zakupowe czekolady</vt:lpstr>
      <vt:lpstr>Wpływ jakości na decyzje zakupowe czekolady</vt:lpstr>
      <vt:lpstr>Wpływ opinii innych osób na decyzje zakupowe czekolady</vt:lpstr>
      <vt:lpstr>Wpływ reklamy na decyzje zakupowe reklamy</vt:lpstr>
      <vt:lpstr>Wpływ promocji na decyzje zakupowe czekolady</vt:lpstr>
      <vt:lpstr>Wpływ ceny na decyzje zakupowe czekolady</vt:lpstr>
      <vt:lpstr>Najczęstsze okoliczności/okazje kupowania czekolady</vt:lpstr>
      <vt:lpstr>Podsumowanie i wnioski</vt:lpstr>
      <vt:lpstr>Podsumowanie i wnioski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Praca dyplomowa    Wpływ wybranych czynników na zachowania konsumentów na rynku czekolad   Autor:  Patrycja Czajka  Opiekun pracy: dr inż. Małgorzata Źródło - Loda    Instytut Gospodarki i Polityki Społecznej  Kierunek: Towaroznawstwo  Specjalność: Kształtowanie i Ocena Jakości Towarów</dc:title>
  <dc:creator>daniel</dc:creator>
  <cp:lastModifiedBy>Stanisław Zając</cp:lastModifiedBy>
  <cp:revision>28</cp:revision>
  <dcterms:created xsi:type="dcterms:W3CDTF">2016-02-05T17:17:51Z</dcterms:created>
  <dcterms:modified xsi:type="dcterms:W3CDTF">2016-03-11T06:30:18Z</dcterms:modified>
</cp:coreProperties>
</file>