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tiff" ContentType="image/tiff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4" r:id="rId10"/>
    <p:sldId id="263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946B"/>
    <a:srgbClr val="7E7B5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30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-240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l-PL" smtClean="0"/>
              <a:t>Projekt współfinansowany ze środków Unii Europejskiej w ramach Europejskiego Funduszu Społecznego. 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0A015-3EFC-410F-91DD-BF83B0D2F0DE}" type="datetimeFigureOut">
              <a:rPr lang="pl-PL" smtClean="0"/>
              <a:pPr/>
              <a:t>2011-12-23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7E321-DE11-4F83-8370-3288057310B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20046965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l-PL" smtClean="0"/>
              <a:t>Projekt współfinansowany ze środków Unii Europejskiej w ramach Europejskiego Funduszu Społecznego. 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939CD6-5CDA-4934-981A-C2E5879ECB9F}" type="datetimeFigureOut">
              <a:rPr lang="pl-PL" smtClean="0"/>
              <a:pPr/>
              <a:t>2011-12-23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53C63-9A95-4B47-9CF2-91B4D126D42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5560544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2800" b="0">
                <a:solidFill>
                  <a:schemeClr val="tx1"/>
                </a:solidFill>
                <a:latin typeface="Helvetica" pitchFamily="34" charset="0"/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49408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8570C2-ECD8-4EEB-9B6D-EB37AC398889}" type="datetime1">
              <a:rPr lang="pl-PL" smtClean="0"/>
              <a:pPr/>
              <a:t>2011-12-23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467542" y="6165304"/>
            <a:ext cx="8283360" cy="55617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01622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C3ABEC-5581-4CA4-A1E8-85CC8772B0FA}" type="datetime1">
              <a:rPr lang="pl-PL" smtClean="0"/>
              <a:pPr/>
              <a:t>2011-12-23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467542" y="6165304"/>
            <a:ext cx="8283360" cy="55617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93015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algn="r">
              <a:defRPr sz="1800" b="1">
                <a:solidFill>
                  <a:srgbClr val="97946B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vert="vert27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65679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pl-PL" smtClean="0"/>
              <a:t>1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134226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FA26B8-5D5E-43BE-9DB8-696EA8F6491A}" type="datetime1">
              <a:rPr lang="pl-PL" smtClean="0"/>
              <a:pPr/>
              <a:t>2011-12-23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67542" y="6165304"/>
            <a:ext cx="8283360" cy="55617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878819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pl-PL" smtClean="0"/>
              <a:t>1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597351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gi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32835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48464" y="150093"/>
            <a:ext cx="298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1</a:t>
            </a:r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16632"/>
            <a:ext cx="1375529" cy="1063743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6544" y="6008331"/>
            <a:ext cx="1728192" cy="80598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44362" y="6007444"/>
            <a:ext cx="2106540" cy="77702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283" y="5977889"/>
            <a:ext cx="1728192" cy="840358"/>
          </a:xfrm>
          <a:prstGeom prst="rect">
            <a:avLst/>
          </a:prstGeom>
        </p:spPr>
      </p:pic>
      <p:cxnSp>
        <p:nvCxnSpPr>
          <p:cNvPr id="13" name="Łącznik prostoliniowy 12"/>
          <p:cNvCxnSpPr/>
          <p:nvPr userDrawn="1"/>
        </p:nvCxnSpPr>
        <p:spPr>
          <a:xfrm>
            <a:off x="611560" y="5972210"/>
            <a:ext cx="8139342" cy="0"/>
          </a:xfrm>
          <a:prstGeom prst="line">
            <a:avLst/>
          </a:prstGeom>
          <a:ln>
            <a:solidFill>
              <a:srgbClr val="97946B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28831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73" r:id="rId5"/>
    <p:sldLayoutId id="2147483659" r:id="rId6"/>
    <p:sldLayoutId id="2147483672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000" b="1" kern="1200">
          <a:solidFill>
            <a:srgbClr val="97946B"/>
          </a:solidFill>
          <a:latin typeface="Tw Cen MT" pitchFamily="34" charset="-18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Dlaczego i komu potrzebny jest SPINAKER?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pl-PL" dirty="0" smtClean="0"/>
              <a:t>Natalia Kolber </a:t>
            </a:r>
          </a:p>
          <a:p>
            <a:pPr algn="r"/>
            <a:r>
              <a:rPr lang="pl-PL" dirty="0" smtClean="0"/>
              <a:t>koordynator projektu   </a:t>
            </a:r>
          </a:p>
          <a:p>
            <a:pPr algn="r"/>
            <a:r>
              <a:rPr lang="pl-PL" dirty="0" smtClean="0"/>
              <a:t>spotkanie informacyjno-promocyjne</a:t>
            </a:r>
            <a:endParaRPr lang="pl-PL" dirty="0"/>
          </a:p>
          <a:p>
            <a:pPr algn="r"/>
            <a:r>
              <a:rPr lang="pl-PL" dirty="0" smtClean="0"/>
              <a:t>Krosno, 14 grudnia 2011 r. 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1</a:t>
            </a:fld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1979712" y="796062"/>
            <a:ext cx="655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dirty="0" smtClean="0">
                <a:solidFill>
                  <a:srgbClr val="7E7B58"/>
                </a:solidFill>
                <a:latin typeface="Helvetica" pitchFamily="34" charset="0"/>
              </a:rPr>
              <a:t>www.spinakerwiedzy.innpuls.pl</a:t>
            </a:r>
            <a:endParaRPr lang="pl-PL" sz="1400" b="1" dirty="0">
              <a:solidFill>
                <a:srgbClr val="7E7B58"/>
              </a:solidFill>
              <a:latin typeface="Helvetica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691680" y="503094"/>
            <a:ext cx="6858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 smtClean="0">
                <a:solidFill>
                  <a:srgbClr val="7E7B58"/>
                </a:solidFill>
                <a:latin typeface="Helvetica" pitchFamily="34" charset="0"/>
              </a:rPr>
              <a:t>Projekt współfinansowany ze środków Unii Europejskiej w ramach Europejskiego Funduszu Społecznego</a:t>
            </a:r>
            <a:r>
              <a:rPr lang="pl-PL" sz="1100" dirty="0" smtClean="0">
                <a:solidFill>
                  <a:srgbClr val="97946B"/>
                </a:solidFill>
                <a:latin typeface="Helvetica" pitchFamily="34" charset="0"/>
              </a:rPr>
              <a:t>. </a:t>
            </a:r>
            <a:endParaRPr lang="pl-PL" sz="1100" dirty="0">
              <a:solidFill>
                <a:srgbClr val="97946B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372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2</a:t>
            </a:fld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1979712" y="796062"/>
            <a:ext cx="655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dirty="0" smtClean="0">
                <a:solidFill>
                  <a:srgbClr val="7E7B58"/>
                </a:solidFill>
                <a:latin typeface="Helvetica" pitchFamily="34" charset="0"/>
              </a:rPr>
              <a:t>www.spinakerwiedzy.innpuls.pl</a:t>
            </a:r>
            <a:endParaRPr lang="pl-PL" sz="1400" b="1" dirty="0">
              <a:solidFill>
                <a:srgbClr val="7E7B58"/>
              </a:solidFill>
              <a:latin typeface="Helvetica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691680" y="503094"/>
            <a:ext cx="6858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 smtClean="0">
                <a:solidFill>
                  <a:srgbClr val="7E7B58"/>
                </a:solidFill>
                <a:latin typeface="Helvetica" pitchFamily="34" charset="0"/>
              </a:rPr>
              <a:t>Projekt współfinansowany ze środków Unii Europejskiej w ramach Europejskiego Funduszu Społecznego</a:t>
            </a:r>
            <a:r>
              <a:rPr lang="pl-PL" sz="1100" dirty="0" smtClean="0">
                <a:solidFill>
                  <a:srgbClr val="97946B"/>
                </a:solidFill>
                <a:latin typeface="Helvetica" pitchFamily="34" charset="0"/>
              </a:rPr>
              <a:t>. </a:t>
            </a:r>
            <a:endParaRPr lang="pl-PL" sz="1100" dirty="0">
              <a:solidFill>
                <a:srgbClr val="97946B"/>
              </a:solidFill>
              <a:latin typeface="Helvetica" pitchFamily="34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529517" y="1988840"/>
            <a:ext cx="79928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pl-PL" sz="1600" dirty="0">
                <a:latin typeface="Helvetica" pitchFamily="34" charset="0"/>
              </a:rPr>
              <a:t>Spinaker – duży, wypukły żagiel stosowany na jachtach</a:t>
            </a:r>
            <a:r>
              <a:rPr lang="pl-PL" sz="1600" dirty="0" smtClean="0">
                <a:latin typeface="Helvetica" pitchFamily="34" charset="0"/>
              </a:rPr>
              <a:t>.</a:t>
            </a:r>
          </a:p>
          <a:p>
            <a:endParaRPr lang="pl-PL" sz="1600" dirty="0">
              <a:latin typeface="Helvetica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pl-PL" sz="1600" dirty="0">
                <a:latin typeface="Helvetica" pitchFamily="34" charset="0"/>
              </a:rPr>
              <a:t>Noszony  jest  przy kursach pełnych, zaczynając od pełnego baksztagu, aż po fordewind. </a:t>
            </a:r>
            <a:endParaRPr lang="pl-PL" sz="1600" dirty="0" smtClean="0">
              <a:latin typeface="Helvetica" pitchFamily="34" charset="0"/>
            </a:endParaRPr>
          </a:p>
          <a:p>
            <a:endParaRPr lang="pl-PL" sz="1600" dirty="0">
              <a:latin typeface="Helvetica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pl-PL" sz="1600" dirty="0">
                <a:latin typeface="Helvetica" pitchFamily="34" charset="0"/>
              </a:rPr>
              <a:t>Stosowany najczęściej podczas regat. </a:t>
            </a:r>
            <a:endParaRPr lang="pl-PL" sz="1600" dirty="0" smtClean="0">
              <a:latin typeface="Helvetica" pitchFamily="34" charset="0"/>
            </a:endParaRPr>
          </a:p>
          <a:p>
            <a:endParaRPr lang="pl-PL" sz="1600" dirty="0">
              <a:latin typeface="Helvetica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pl-PL" sz="1600" dirty="0">
                <a:latin typeface="Helvetica" pitchFamily="34" charset="0"/>
              </a:rPr>
              <a:t>Na małych jachtach powierzchnia spinakera może dorównać powierzchni ożaglowania podstawowego. </a:t>
            </a:r>
            <a:endParaRPr lang="pl-PL" sz="1600" dirty="0" smtClean="0">
              <a:latin typeface="Helvetica" pitchFamily="34" charset="0"/>
            </a:endParaRPr>
          </a:p>
          <a:p>
            <a:endParaRPr lang="pl-PL" sz="1600" dirty="0">
              <a:latin typeface="Helvetica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pl-PL" sz="1600" dirty="0">
                <a:latin typeface="Helvetica" pitchFamily="34" charset="0"/>
              </a:rPr>
              <a:t>Jest to jeden z najtrudniejszych do prowadzenia żagli, szczególnie na zmiennym i nierównym wietrze, kiedy to wymaga od załogi wytężonej uwagi</a:t>
            </a:r>
            <a:r>
              <a:rPr lang="pl-PL" sz="1600" dirty="0" smtClean="0">
                <a:latin typeface="Helvetica" pitchFamily="34" charset="0"/>
              </a:rPr>
              <a:t>.</a:t>
            </a:r>
          </a:p>
          <a:p>
            <a:endParaRPr lang="pl-PL" sz="1600" dirty="0">
              <a:latin typeface="Helvetica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pl-PL" sz="1600" dirty="0">
                <a:latin typeface="Helvetica" pitchFamily="34" charset="0"/>
              </a:rPr>
              <a:t>Krój spinakera ma wpływ na jego kształt, a to z kolei na jego efektywność. 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611560" y="1484784"/>
            <a:ext cx="791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97946B"/>
                </a:solidFill>
                <a:latin typeface="Helvetica" pitchFamily="34" charset="0"/>
              </a:rPr>
              <a:t>SPINAKER to:</a:t>
            </a:r>
            <a:endParaRPr lang="pl-PL" b="1" dirty="0">
              <a:solidFill>
                <a:srgbClr val="97946B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7976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3</a:t>
            </a:fld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1979712" y="796062"/>
            <a:ext cx="655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dirty="0" smtClean="0">
                <a:solidFill>
                  <a:srgbClr val="7E7B58"/>
                </a:solidFill>
                <a:latin typeface="Helvetica" pitchFamily="34" charset="0"/>
              </a:rPr>
              <a:t>www.spinakerwiedzy.innpuls.pl</a:t>
            </a:r>
            <a:endParaRPr lang="pl-PL" sz="1400" b="1" dirty="0">
              <a:solidFill>
                <a:srgbClr val="7E7B58"/>
              </a:solidFill>
              <a:latin typeface="Helvetica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691680" y="503094"/>
            <a:ext cx="6858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 smtClean="0">
                <a:solidFill>
                  <a:srgbClr val="7E7B58"/>
                </a:solidFill>
                <a:latin typeface="Helvetica" pitchFamily="34" charset="0"/>
              </a:rPr>
              <a:t>Projekt współfinansowany ze środków Unii Europejskiej w ramach Europejskiego Funduszu Społecznego</a:t>
            </a:r>
            <a:r>
              <a:rPr lang="pl-PL" sz="1100" dirty="0" smtClean="0">
                <a:solidFill>
                  <a:srgbClr val="97946B"/>
                </a:solidFill>
                <a:latin typeface="Helvetica" pitchFamily="34" charset="0"/>
              </a:rPr>
              <a:t>. </a:t>
            </a:r>
            <a:endParaRPr lang="pl-PL" sz="1100" dirty="0">
              <a:solidFill>
                <a:srgbClr val="97946B"/>
              </a:solidFill>
              <a:latin typeface="Helvetica" pitchFamily="34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506906" y="2060848"/>
            <a:ext cx="7992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pl-PL" sz="1600" dirty="0" smtClean="0">
                <a:latin typeface="Helvetica" pitchFamily="34" charset="0"/>
              </a:rPr>
              <a:t>Obecnie głównym składnikiem procesu budowania konkurencyjności przedsiębiorstw jest WIEDZA I INNOWACYJNOŚĆ; </a:t>
            </a:r>
          </a:p>
          <a:p>
            <a:pPr algn="just"/>
            <a:endParaRPr lang="pl-PL" sz="1600" dirty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600" dirty="0">
                <a:latin typeface="Helvetica" pitchFamily="34" charset="0"/>
              </a:rPr>
              <a:t>Koncepcja przedsiębiorczości akademickiej bazuje na koncepcji gospodarki i przedsiębiorczości opartej na wiedzy oraz </a:t>
            </a:r>
            <a:r>
              <a:rPr lang="pl-PL" sz="1600" dirty="0" smtClean="0">
                <a:latin typeface="Helvetica" pitchFamily="34" charset="0"/>
              </a:rPr>
              <a:t>transferze wiedzy; </a:t>
            </a:r>
          </a:p>
          <a:p>
            <a:pPr algn="just"/>
            <a:endParaRPr lang="pl-PL" sz="1600" dirty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600" dirty="0">
                <a:latin typeface="Helvetica" pitchFamily="34" charset="0"/>
              </a:rPr>
              <a:t>Stworzono koncepcję </a:t>
            </a:r>
            <a:r>
              <a:rPr lang="pl-PL" sz="1600" dirty="0" smtClean="0">
                <a:latin typeface="Helvetica" pitchFamily="34" charset="0"/>
              </a:rPr>
              <a:t>projektu, </a:t>
            </a:r>
            <a:r>
              <a:rPr lang="pl-PL" sz="1600" dirty="0">
                <a:latin typeface="Helvetica" pitchFamily="34" charset="0"/>
              </a:rPr>
              <a:t>który wspierać ma określone grupy beneficjentów w używaniu wiedzy jako swego rodzaju spinakera na wolnym i wysokokonkurencyjnym rynku.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611560" y="1484784"/>
            <a:ext cx="791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97946B"/>
                </a:solidFill>
                <a:latin typeface="Helvetica" pitchFamily="34" charset="0"/>
              </a:rPr>
              <a:t>SPINAKER a PRZEDSIĘBIORCZOŚĆ AKADEMICKA:</a:t>
            </a:r>
            <a:endParaRPr lang="pl-PL" b="1" dirty="0">
              <a:solidFill>
                <a:srgbClr val="97946B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960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1979712" y="796062"/>
            <a:ext cx="655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dirty="0" smtClean="0">
                <a:solidFill>
                  <a:srgbClr val="7E7B58"/>
                </a:solidFill>
                <a:latin typeface="Helvetica" pitchFamily="34" charset="0"/>
              </a:rPr>
              <a:t>www.spinakerwiedzy.innpuls.pl</a:t>
            </a:r>
            <a:endParaRPr lang="pl-PL" sz="1400" b="1" dirty="0">
              <a:solidFill>
                <a:srgbClr val="7E7B58"/>
              </a:solidFill>
              <a:latin typeface="Helvetica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691680" y="503094"/>
            <a:ext cx="6858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 smtClean="0">
                <a:solidFill>
                  <a:srgbClr val="7E7B58"/>
                </a:solidFill>
                <a:latin typeface="Helvetica" pitchFamily="34" charset="0"/>
              </a:rPr>
              <a:t>Projekt współfinansowany ze środków Unii Europejskiej w ramach Europejskiego Funduszu Społecznego</a:t>
            </a:r>
            <a:r>
              <a:rPr lang="pl-PL" sz="1100" dirty="0" smtClean="0">
                <a:solidFill>
                  <a:srgbClr val="97946B"/>
                </a:solidFill>
                <a:latin typeface="Helvetica" pitchFamily="34" charset="0"/>
              </a:rPr>
              <a:t>. </a:t>
            </a:r>
            <a:endParaRPr lang="pl-PL" sz="1100" dirty="0">
              <a:solidFill>
                <a:srgbClr val="97946B"/>
              </a:solidFill>
              <a:latin typeface="Helvetica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557174" y="1844824"/>
            <a:ext cx="799288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pl-PL" sz="1400" b="1" dirty="0">
                <a:solidFill>
                  <a:srgbClr val="97946B"/>
                </a:solidFill>
                <a:latin typeface="Helvetica" pitchFamily="34" charset="0"/>
              </a:rPr>
              <a:t>Projekt: </a:t>
            </a:r>
            <a:r>
              <a:rPr lang="pl-PL" sz="1400" dirty="0">
                <a:latin typeface="Helvetica" pitchFamily="34" charset="0"/>
              </a:rPr>
              <a:t>realizowany w ramach POKL, działanie 8.2.1 „Wsparcie dla współpracy sfery nauki i przedsiębiorstw” </a:t>
            </a:r>
            <a:r>
              <a:rPr lang="pl-PL" sz="1400" dirty="0" smtClean="0">
                <a:latin typeface="Helvetica" pitchFamily="34" charset="0"/>
              </a:rPr>
              <a:t>POKL</a:t>
            </a:r>
          </a:p>
          <a:p>
            <a:pPr algn="just"/>
            <a:endParaRPr lang="pl-PL" sz="1400" dirty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400" b="1" dirty="0" smtClean="0">
                <a:solidFill>
                  <a:srgbClr val="97946B"/>
                </a:solidFill>
                <a:latin typeface="Helvetica" pitchFamily="34" charset="0"/>
              </a:rPr>
              <a:t>Okres realizacji: </a:t>
            </a:r>
            <a:r>
              <a:rPr lang="pl-PL" sz="1400" dirty="0" smtClean="0">
                <a:latin typeface="Helvetica" pitchFamily="34" charset="0"/>
              </a:rPr>
              <a:t>17 </a:t>
            </a:r>
            <a:r>
              <a:rPr lang="pl-PL" sz="1400" dirty="0">
                <a:latin typeface="Helvetica" pitchFamily="34" charset="0"/>
              </a:rPr>
              <a:t>miesięcy (1 </a:t>
            </a:r>
            <a:r>
              <a:rPr lang="pl-PL" sz="1400" dirty="0" smtClean="0">
                <a:latin typeface="Helvetica" pitchFamily="34" charset="0"/>
              </a:rPr>
              <a:t>września 2011 – 1 marca 2013)</a:t>
            </a:r>
          </a:p>
          <a:p>
            <a:pPr algn="just"/>
            <a:endParaRPr lang="pl-PL" sz="1400" dirty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400" b="1" dirty="0" smtClean="0">
                <a:solidFill>
                  <a:srgbClr val="97946B"/>
                </a:solidFill>
                <a:latin typeface="Helvetica" pitchFamily="34" charset="0"/>
              </a:rPr>
              <a:t>Cel główny </a:t>
            </a:r>
            <a:r>
              <a:rPr lang="pl-PL" sz="1400" b="1" dirty="0">
                <a:solidFill>
                  <a:srgbClr val="97946B"/>
                </a:solidFill>
                <a:latin typeface="Helvetica" pitchFamily="34" charset="0"/>
              </a:rPr>
              <a:t>projektu: </a:t>
            </a:r>
            <a:r>
              <a:rPr lang="pl-PL" sz="1400" dirty="0">
                <a:latin typeface="Helvetica" pitchFamily="34" charset="0"/>
              </a:rPr>
              <a:t>intensyfikacja transferu wiedzy do gospodarki </a:t>
            </a:r>
            <a:r>
              <a:rPr lang="pl-PL" sz="1400" dirty="0" smtClean="0">
                <a:latin typeface="Helvetica" pitchFamily="34" charset="0"/>
              </a:rPr>
              <a:t>poprzez:</a:t>
            </a:r>
          </a:p>
          <a:p>
            <a:pPr marL="285750" indent="-285750" algn="just"/>
            <a:endParaRPr lang="pl-PL" sz="1400" dirty="0" smtClean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q"/>
            </a:pPr>
            <a:r>
              <a:rPr lang="pl-PL" sz="1200" dirty="0" smtClean="0">
                <a:latin typeface="Helvetica" pitchFamily="34" charset="0"/>
              </a:rPr>
              <a:t>wsparcie </a:t>
            </a:r>
            <a:r>
              <a:rPr lang="pl-PL" sz="1200" dirty="0">
                <a:latin typeface="Helvetica" pitchFamily="34" charset="0"/>
              </a:rPr>
              <a:t>szkoleniowo-doradcze dla przedstawicieli środowiska akademickiego woj. podkarpackiego </a:t>
            </a:r>
            <a:endParaRPr lang="pl-PL" sz="1200" dirty="0" smtClean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q"/>
            </a:pPr>
            <a:r>
              <a:rPr lang="pl-PL" sz="1200" dirty="0" smtClean="0">
                <a:latin typeface="Helvetica" pitchFamily="34" charset="0"/>
              </a:rPr>
              <a:t>tworzenie </a:t>
            </a:r>
            <a:r>
              <a:rPr lang="pl-PL" sz="1200" dirty="0">
                <a:latin typeface="Helvetica" pitchFamily="34" charset="0"/>
              </a:rPr>
              <a:t>firm odpryskowych w strategicznych branżach gospodarczych Podkarpacia </a:t>
            </a:r>
            <a:endParaRPr lang="pl-PL" sz="1200" dirty="0" smtClean="0">
              <a:latin typeface="Helvetica" pitchFamily="34" charset="0"/>
            </a:endParaRPr>
          </a:p>
          <a:p>
            <a:pPr algn="just"/>
            <a:endParaRPr lang="pl-PL" sz="1400" dirty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400" b="1" dirty="0" smtClean="0">
                <a:solidFill>
                  <a:srgbClr val="97946B"/>
                </a:solidFill>
                <a:latin typeface="Helvetica" pitchFamily="34" charset="0"/>
              </a:rPr>
              <a:t>Uczestnicy projektu:</a:t>
            </a:r>
            <a:r>
              <a:rPr lang="pl-PL" sz="1400" dirty="0" smtClean="0">
                <a:latin typeface="Helvetica" pitchFamily="34" charset="0"/>
              </a:rPr>
              <a:t> </a:t>
            </a:r>
            <a:r>
              <a:rPr lang="pl-PL" sz="1400" dirty="0">
                <a:latin typeface="Helvetica" pitchFamily="34" charset="0"/>
              </a:rPr>
              <a:t>pracownicy </a:t>
            </a:r>
            <a:r>
              <a:rPr lang="pl-PL" sz="1400" dirty="0" smtClean="0">
                <a:latin typeface="Helvetica" pitchFamily="34" charset="0"/>
              </a:rPr>
              <a:t>naukowi jednostek naukowych, naukowo-dydaktyczni uczelni, </a:t>
            </a:r>
            <a:r>
              <a:rPr lang="pl-PL" sz="1400" dirty="0">
                <a:latin typeface="Helvetica" pitchFamily="34" charset="0"/>
              </a:rPr>
              <a:t>doktoranci, absolwenci </a:t>
            </a:r>
            <a:r>
              <a:rPr lang="pl-PL" sz="1400" dirty="0" smtClean="0">
                <a:latin typeface="Helvetica" pitchFamily="34" charset="0"/>
              </a:rPr>
              <a:t>(do 12 m-</a:t>
            </a:r>
            <a:r>
              <a:rPr lang="pl-PL" sz="1400" dirty="0" err="1" smtClean="0">
                <a:latin typeface="Helvetica" pitchFamily="34" charset="0"/>
              </a:rPr>
              <a:t>cy</a:t>
            </a:r>
            <a:r>
              <a:rPr lang="pl-PL" sz="1400" dirty="0" smtClean="0">
                <a:latin typeface="Helvetica" pitchFamily="34" charset="0"/>
              </a:rPr>
              <a:t> od ukończenia studiów), studenci, zamieszkali (zgodnie z KC) na Podkarpaciu i </a:t>
            </a:r>
            <a:r>
              <a:rPr lang="pl-PL" sz="1400" dirty="0">
                <a:latin typeface="Helvetica" pitchFamily="34" charset="0"/>
              </a:rPr>
              <a:t>zamierzający podjąć działalność typu </a:t>
            </a:r>
            <a:r>
              <a:rPr lang="pl-PL" sz="1400" dirty="0" err="1">
                <a:latin typeface="Helvetica" pitchFamily="34" charset="0"/>
              </a:rPr>
              <a:t>spin</a:t>
            </a:r>
            <a:r>
              <a:rPr lang="pl-PL" sz="1400" dirty="0">
                <a:latin typeface="Helvetica" pitchFamily="34" charset="0"/>
              </a:rPr>
              <a:t> off/out w strategicznych branżach </a:t>
            </a:r>
            <a:r>
              <a:rPr lang="pl-PL" sz="1400" dirty="0" smtClean="0">
                <a:latin typeface="Helvetica" pitchFamily="34" charset="0"/>
              </a:rPr>
              <a:t>regionu, tj</a:t>
            </a:r>
            <a:r>
              <a:rPr lang="pl-PL" sz="1400" dirty="0">
                <a:latin typeface="Helvetica" pitchFamily="34" charset="0"/>
              </a:rPr>
              <a:t>. przemysł elektromaszynowy, rolnictwo ekologiczne i przemysł spożywczy, usługi, w tym w szczególności turystyczne i informatyczne, przemysł chemiczny, mineralny, naftowy, szklarski, hutniczo-metalurgiczny, związany z infrastrukturą ochrony środowiska, urządzeń służących do pozyskiwania i wykorzystywania źródeł odnawialnej energii, naturalnych leków roślinnych, naturalnych opakowań wielokrotnego użycia, nowoczesnych tworzyw sztucznych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611560" y="1484784"/>
            <a:ext cx="791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97946B"/>
                </a:solidFill>
                <a:latin typeface="Helvetica" pitchFamily="34" charset="0"/>
              </a:rPr>
              <a:t>SPINAKER WIEDZY II to:</a:t>
            </a:r>
            <a:endParaRPr lang="pl-PL" b="1" dirty="0">
              <a:solidFill>
                <a:srgbClr val="97946B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842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5</a:t>
            </a:fld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1979712" y="796062"/>
            <a:ext cx="655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dirty="0" smtClean="0">
                <a:solidFill>
                  <a:srgbClr val="7E7B58"/>
                </a:solidFill>
                <a:latin typeface="Helvetica" pitchFamily="34" charset="0"/>
              </a:rPr>
              <a:t>www.spinakerwiedzy.innpuls.pl</a:t>
            </a:r>
            <a:endParaRPr lang="pl-PL" sz="1400" b="1" dirty="0">
              <a:solidFill>
                <a:srgbClr val="7E7B58"/>
              </a:solidFill>
              <a:latin typeface="Helvetica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691680" y="503094"/>
            <a:ext cx="6858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 smtClean="0">
                <a:solidFill>
                  <a:srgbClr val="7E7B58"/>
                </a:solidFill>
                <a:latin typeface="Helvetica" pitchFamily="34" charset="0"/>
              </a:rPr>
              <a:t>Projekt współfinansowany ze środków Unii Europejskiej w ramach Europejskiego Funduszu Społecznego</a:t>
            </a:r>
            <a:r>
              <a:rPr lang="pl-PL" sz="1100" dirty="0" smtClean="0">
                <a:solidFill>
                  <a:srgbClr val="97946B"/>
                </a:solidFill>
                <a:latin typeface="Helvetica" pitchFamily="34" charset="0"/>
              </a:rPr>
              <a:t>. </a:t>
            </a:r>
            <a:endParaRPr lang="pl-PL" sz="1100" dirty="0">
              <a:solidFill>
                <a:srgbClr val="97946B"/>
              </a:solidFill>
              <a:latin typeface="Helvetica" pitchFamily="34" charset="0"/>
            </a:endParaRPr>
          </a:p>
        </p:txBody>
      </p:sp>
      <p:pic>
        <p:nvPicPr>
          <p:cNvPr id="6" name="Obraz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1952"/>
            <a:ext cx="6696744" cy="3887288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641830" y="1332620"/>
            <a:ext cx="791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97946B"/>
                </a:solidFill>
                <a:latin typeface="Helvetica" pitchFamily="34" charset="0"/>
              </a:rPr>
              <a:t>WSPARCIE W RAMACH SPINAKERA obejmuje:</a:t>
            </a:r>
            <a:endParaRPr lang="pl-PL" b="1" dirty="0">
              <a:solidFill>
                <a:srgbClr val="97946B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854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6</a:t>
            </a:fld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1979712" y="796062"/>
            <a:ext cx="655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dirty="0" smtClean="0">
                <a:solidFill>
                  <a:srgbClr val="7E7B58"/>
                </a:solidFill>
                <a:latin typeface="Helvetica" pitchFamily="34" charset="0"/>
              </a:rPr>
              <a:t>www.spinakerwiedzy.innpuls.pl</a:t>
            </a:r>
            <a:endParaRPr lang="pl-PL" sz="1400" b="1" dirty="0">
              <a:solidFill>
                <a:srgbClr val="7E7B58"/>
              </a:solidFill>
              <a:latin typeface="Helvetica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691680" y="503094"/>
            <a:ext cx="6858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 smtClean="0">
                <a:solidFill>
                  <a:srgbClr val="7E7B58"/>
                </a:solidFill>
                <a:latin typeface="Helvetica" pitchFamily="34" charset="0"/>
              </a:rPr>
              <a:t>Projekt współfinansowany ze środków Unii Europejskiej w ramach Europejskiego Funduszu Społecznego</a:t>
            </a:r>
            <a:r>
              <a:rPr lang="pl-PL" sz="1100" dirty="0" smtClean="0">
                <a:solidFill>
                  <a:srgbClr val="97946B"/>
                </a:solidFill>
                <a:latin typeface="Helvetica" pitchFamily="34" charset="0"/>
              </a:rPr>
              <a:t>. </a:t>
            </a:r>
            <a:endParaRPr lang="pl-PL" sz="1100" dirty="0">
              <a:solidFill>
                <a:srgbClr val="97946B"/>
              </a:solidFill>
              <a:latin typeface="Helvetica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641830" y="1332620"/>
            <a:ext cx="791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97946B"/>
                </a:solidFill>
                <a:latin typeface="Helvetica" pitchFamily="34" charset="0"/>
              </a:rPr>
              <a:t>WSPARCIE W RAMACH SPINAKERA obejmuje:</a:t>
            </a:r>
            <a:endParaRPr lang="pl-PL" b="1" dirty="0">
              <a:solidFill>
                <a:srgbClr val="97946B"/>
              </a:solidFill>
              <a:latin typeface="Helvetica" pitchFamily="34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557174" y="1844824"/>
            <a:ext cx="79928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pl-PL" sz="1400" dirty="0" smtClean="0">
                <a:latin typeface="Helvetica" pitchFamily="34" charset="0"/>
              </a:rPr>
              <a:t>udział w projekcie jest </a:t>
            </a:r>
            <a:r>
              <a:rPr lang="pl-PL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</a:rPr>
              <a:t>bezpłatny</a:t>
            </a:r>
          </a:p>
          <a:p>
            <a:pPr algn="just"/>
            <a:endParaRPr lang="pl-PL" sz="1400" dirty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400" dirty="0" smtClean="0">
                <a:latin typeface="Helvetica" pitchFamily="34" charset="0"/>
              </a:rPr>
              <a:t>dla uczestników przewidziano również </a:t>
            </a:r>
            <a:r>
              <a:rPr lang="pl-PL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</a:rPr>
              <a:t>bezpłatnie</a:t>
            </a:r>
            <a:r>
              <a:rPr lang="pl-PL" sz="1400" dirty="0" smtClean="0">
                <a:latin typeface="Helvetica" pitchFamily="34" charset="0"/>
              </a:rPr>
              <a:t> zestaw materiałów szkoleniowych, poczęstunek w czasie zajęć oraz zwrot kosztów dojazdu</a:t>
            </a:r>
          </a:p>
          <a:p>
            <a:pPr marL="285750" indent="-285750" algn="just"/>
            <a:endParaRPr lang="pl-PL" sz="1400" dirty="0" smtClean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400" dirty="0" smtClean="0">
                <a:latin typeface="Helvetica" pitchFamily="34" charset="0"/>
              </a:rPr>
              <a:t>po zakończeniu edycji szkoleń uczestnicy otrzymają dyplomy ukończenia, a po zakończeniu doradztwa tzw. </a:t>
            </a:r>
            <a:r>
              <a:rPr lang="pl-PL" sz="1400" i="1" dirty="0" smtClean="0">
                <a:latin typeface="Helvetica" pitchFamily="34" charset="0"/>
              </a:rPr>
              <a:t>proof of </a:t>
            </a:r>
            <a:r>
              <a:rPr lang="pl-PL" sz="1400" i="1" dirty="0" err="1" smtClean="0">
                <a:latin typeface="Helvetica" pitchFamily="34" charset="0"/>
              </a:rPr>
              <a:t>concept</a:t>
            </a:r>
            <a:r>
              <a:rPr lang="pl-PL" sz="1400" i="1" dirty="0" smtClean="0">
                <a:latin typeface="Helvetica" pitchFamily="34" charset="0"/>
              </a:rPr>
              <a:t> </a:t>
            </a:r>
          </a:p>
          <a:p>
            <a:pPr marL="285750" indent="-285750" algn="just">
              <a:buFont typeface="Wingdings" pitchFamily="2" charset="2"/>
              <a:buChar char="v"/>
            </a:pPr>
            <a:endParaRPr lang="pl-PL" sz="1400" i="1" dirty="0" smtClean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400" dirty="0" smtClean="0">
                <a:latin typeface="Helvetica" pitchFamily="34" charset="0"/>
              </a:rPr>
              <a:t>w ramach realizacji projektu powstanie również ogólnodostępne narzędzie do samodzielnej weryfikacji celowości planowanej działalności gospodarczej </a:t>
            </a:r>
          </a:p>
          <a:p>
            <a:pPr marL="285750" indent="-285750" algn="just">
              <a:buFont typeface="Wingdings" pitchFamily="2" charset="2"/>
              <a:buChar char="v"/>
            </a:pPr>
            <a:endParaRPr lang="pl-PL" sz="1400" dirty="0" smtClean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400" dirty="0" smtClean="0">
                <a:latin typeface="Helvetica" pitchFamily="34" charset="0"/>
              </a:rPr>
              <a:t>Uczestnictwo w projekcie może stać się szansą realizacji marzeń. Kończąc 80-godzinny kurs </a:t>
            </a:r>
            <a:br>
              <a:rPr lang="pl-PL" sz="1400" dirty="0" smtClean="0">
                <a:latin typeface="Helvetica" pitchFamily="34" charset="0"/>
              </a:rPr>
            </a:br>
            <a:r>
              <a:rPr lang="pl-PL" sz="1400" dirty="0" smtClean="0">
                <a:latin typeface="Helvetica" pitchFamily="34" charset="0"/>
              </a:rPr>
              <a:t>z zakresu przedsiębiorczości, jesteście wyposażeni w narzędzia niezbędne  do walki o własną pozycję na rynku, tj. wiedzę i umiejętności, dajecie sobie szansę na lepszy strat. Macie świadomość możliwości, którą Wasi rówieśnicy nabędą za kilka lat, a może w ogóle. </a:t>
            </a:r>
          </a:p>
          <a:p>
            <a:pPr algn="just"/>
            <a:endParaRPr lang="pl-PL" sz="14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854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7</a:t>
            </a:fld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1979712" y="796062"/>
            <a:ext cx="655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dirty="0" smtClean="0">
                <a:solidFill>
                  <a:srgbClr val="7E7B58"/>
                </a:solidFill>
                <a:latin typeface="Helvetica" pitchFamily="34" charset="0"/>
              </a:rPr>
              <a:t>www.spinakerwiedzy.innpuls.pl</a:t>
            </a:r>
            <a:endParaRPr lang="pl-PL" sz="1400" b="1" dirty="0">
              <a:solidFill>
                <a:srgbClr val="7E7B58"/>
              </a:solidFill>
              <a:latin typeface="Helvetica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691680" y="503094"/>
            <a:ext cx="6858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 smtClean="0">
                <a:solidFill>
                  <a:srgbClr val="7E7B58"/>
                </a:solidFill>
                <a:latin typeface="Helvetica" pitchFamily="34" charset="0"/>
              </a:rPr>
              <a:t>Projekt współfinansowany ze środków Unii Europejskiej w ramach Europejskiego Funduszu Społecznego</a:t>
            </a:r>
            <a:r>
              <a:rPr lang="pl-PL" sz="1100" dirty="0" smtClean="0">
                <a:solidFill>
                  <a:srgbClr val="97946B"/>
                </a:solidFill>
                <a:latin typeface="Helvetica" pitchFamily="34" charset="0"/>
              </a:rPr>
              <a:t>. </a:t>
            </a:r>
            <a:endParaRPr lang="pl-PL" sz="1100" dirty="0">
              <a:solidFill>
                <a:srgbClr val="97946B"/>
              </a:solidFill>
              <a:latin typeface="Helvetica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611560" y="1484784"/>
            <a:ext cx="791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97946B"/>
                </a:solidFill>
                <a:latin typeface="Helvetica" pitchFamily="34" charset="0"/>
              </a:rPr>
              <a:t>REKRUTACJA i TERMINY:</a:t>
            </a:r>
            <a:endParaRPr lang="pl-PL" b="1" dirty="0">
              <a:solidFill>
                <a:srgbClr val="97946B"/>
              </a:solidFill>
              <a:latin typeface="Helvetica" pitchFamily="34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506906" y="2060848"/>
            <a:ext cx="799288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pl-PL" sz="1400" dirty="0" smtClean="0">
                <a:latin typeface="Helvetica" pitchFamily="34" charset="0"/>
              </a:rPr>
              <a:t>Rekrutacja do pierwszej grupy szkoleniowej trwa </a:t>
            </a:r>
            <a:r>
              <a:rPr 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</a:rPr>
              <a:t>do końca grudnia 2011 roku</a:t>
            </a:r>
          </a:p>
          <a:p>
            <a:pPr marL="285750" indent="-285750" algn="just">
              <a:buFont typeface="Wingdings" pitchFamily="2" charset="2"/>
              <a:buChar char="v"/>
            </a:pPr>
            <a:endParaRPr lang="pl-PL" sz="1400" b="1" dirty="0" smtClean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400" dirty="0" smtClean="0">
                <a:latin typeface="Helvetica" pitchFamily="34" charset="0"/>
              </a:rPr>
              <a:t>Zgłoszenie do projektu to: Karta zgłoszeniowa (do pobrania za strony </a:t>
            </a:r>
            <a:r>
              <a:rPr lang="pl-PL" sz="1400" dirty="0" err="1" smtClean="0">
                <a:latin typeface="Helvetica" pitchFamily="34" charset="0"/>
              </a:rPr>
              <a:t>www</a:t>
            </a:r>
            <a:r>
              <a:rPr lang="pl-PL" sz="1400" dirty="0" smtClean="0">
                <a:latin typeface="Helvetica" pitchFamily="34" charset="0"/>
              </a:rPr>
              <a:t> projektu), zaświadczenie o statusie studenta/doktoranta/pracownika naukowego (zgodnie ze stanem faktycznym)  lub dyplom ukończenia uczelni wyższej, kopia dowodu osobistego</a:t>
            </a:r>
          </a:p>
          <a:p>
            <a:pPr marL="285750" indent="-285750" algn="just">
              <a:buFont typeface="Wingdings" pitchFamily="2" charset="2"/>
              <a:buChar char="v"/>
            </a:pPr>
            <a:endParaRPr lang="pl-PL" sz="1400" dirty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400" dirty="0" smtClean="0">
                <a:latin typeface="Helvetica" pitchFamily="34" charset="0"/>
              </a:rPr>
              <a:t>Formularze zgłoszeniowe można złożyć osobiście w biurze projektu lub przesłać je pocztą; istnieje możliwość złożenia ich w tymczasowych punktach rekrutacyjnych na uczelniach podkarpackich  </a:t>
            </a:r>
          </a:p>
          <a:p>
            <a:pPr algn="just"/>
            <a:endParaRPr lang="pl-PL" sz="1400" dirty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400" dirty="0" smtClean="0">
                <a:latin typeface="Helvetica" pitchFamily="34" charset="0"/>
              </a:rPr>
              <a:t>Szkolenia rozpoczną się w styczniu 2012 roku, będą się odbywały co drugi weekend – po 8 godz. szkoleniowych dziennie</a:t>
            </a:r>
          </a:p>
          <a:p>
            <a:pPr algn="just"/>
            <a:endParaRPr lang="pl-PL" sz="1400" dirty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400" dirty="0" smtClean="0">
                <a:latin typeface="Helvetica" pitchFamily="34" charset="0"/>
              </a:rPr>
              <a:t>Kolejne edycje (po zmianie harmonogramu) zaplanowano na: </a:t>
            </a:r>
          </a:p>
          <a:p>
            <a:pPr algn="just"/>
            <a:r>
              <a:rPr lang="pl-PL" sz="1200" dirty="0">
                <a:latin typeface="Helvetica" pitchFamily="34" charset="0"/>
              </a:rPr>
              <a:t> </a:t>
            </a:r>
            <a:r>
              <a:rPr lang="pl-PL" sz="1200" dirty="0" smtClean="0">
                <a:latin typeface="Helvetica" pitchFamily="34" charset="0"/>
              </a:rPr>
              <a:t>     marzec-maj 2012 r. – grupa Stalowa Wola</a:t>
            </a:r>
          </a:p>
          <a:p>
            <a:pPr algn="just"/>
            <a:r>
              <a:rPr lang="pl-PL" sz="1200" dirty="0" smtClean="0">
                <a:latin typeface="Helvetica" pitchFamily="34" charset="0"/>
              </a:rPr>
              <a:t>      kwiecień-czerwiec 2012 r. – grupa Krosno</a:t>
            </a:r>
          </a:p>
          <a:p>
            <a:pPr algn="just"/>
            <a:r>
              <a:rPr lang="pl-PL" sz="1200" dirty="0">
                <a:latin typeface="Helvetica" pitchFamily="34" charset="0"/>
              </a:rPr>
              <a:t> </a:t>
            </a:r>
            <a:r>
              <a:rPr lang="pl-PL" sz="1200" dirty="0" smtClean="0">
                <a:latin typeface="Helvetica" pitchFamily="34" charset="0"/>
              </a:rPr>
              <a:t>     listopad-styczeń 2013 r.   </a:t>
            </a:r>
            <a:endParaRPr lang="pl-PL" sz="12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79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8</a:t>
            </a:fld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1979712" y="796062"/>
            <a:ext cx="655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dirty="0" smtClean="0">
                <a:solidFill>
                  <a:srgbClr val="7E7B58"/>
                </a:solidFill>
                <a:latin typeface="Helvetica" pitchFamily="34" charset="0"/>
              </a:rPr>
              <a:t>www.spinakerwiedzy.innpuls.pl</a:t>
            </a:r>
            <a:endParaRPr lang="pl-PL" sz="1400" b="1" dirty="0">
              <a:solidFill>
                <a:srgbClr val="7E7B58"/>
              </a:solidFill>
              <a:latin typeface="Helvetica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691680" y="503094"/>
            <a:ext cx="6858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 smtClean="0">
                <a:solidFill>
                  <a:srgbClr val="7E7B58"/>
                </a:solidFill>
                <a:latin typeface="Helvetica" pitchFamily="34" charset="0"/>
              </a:rPr>
              <a:t>Projekt współfinansowany ze środków Unii Europejskiej w ramach Europejskiego Funduszu Społecznego</a:t>
            </a:r>
            <a:r>
              <a:rPr lang="pl-PL" sz="1100" dirty="0" smtClean="0">
                <a:solidFill>
                  <a:srgbClr val="97946B"/>
                </a:solidFill>
                <a:latin typeface="Helvetica" pitchFamily="34" charset="0"/>
              </a:rPr>
              <a:t>. </a:t>
            </a:r>
            <a:endParaRPr lang="pl-PL" sz="1100" dirty="0">
              <a:solidFill>
                <a:srgbClr val="97946B"/>
              </a:solidFill>
              <a:latin typeface="Helvetica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611560" y="1484784"/>
            <a:ext cx="791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97946B"/>
                </a:solidFill>
                <a:latin typeface="Helvetica" pitchFamily="34" charset="0"/>
              </a:rPr>
              <a:t>DLACZEGO WARTO ŻEGLOWAĆ Z NAMI?</a:t>
            </a:r>
            <a:endParaRPr lang="pl-PL" b="1" dirty="0">
              <a:solidFill>
                <a:srgbClr val="97946B"/>
              </a:solidFill>
              <a:latin typeface="Helvetica" pitchFamily="34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557174" y="1844824"/>
            <a:ext cx="79928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pl-PL" sz="1600" dirty="0">
                <a:latin typeface="Helvetica" pitchFamily="34" charset="0"/>
              </a:rPr>
              <a:t>Autorski program szkoleniowy zbudowany z modułów odpowiadających na „najczęściej zadawane pytania”  = najczęściej występujące problemy. </a:t>
            </a:r>
            <a:endParaRPr lang="pl-PL" sz="1600" dirty="0" smtClean="0">
              <a:latin typeface="Helvetica" pitchFamily="34" charset="0"/>
            </a:endParaRPr>
          </a:p>
          <a:p>
            <a:pPr algn="just"/>
            <a:endParaRPr lang="pl-PL" sz="1600" dirty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600" dirty="0">
                <a:latin typeface="Helvetica" pitchFamily="34" charset="0"/>
              </a:rPr>
              <a:t>Doskonała kadra łącząca wiedzę, praktykę i niekonwencjonalne metody szkoleniowe. </a:t>
            </a:r>
            <a:endParaRPr lang="pl-PL" sz="1600" dirty="0" smtClean="0">
              <a:latin typeface="Helvetica" pitchFamily="34" charset="0"/>
            </a:endParaRPr>
          </a:p>
          <a:p>
            <a:pPr algn="just"/>
            <a:endParaRPr lang="pl-PL" sz="1600" dirty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600" dirty="0">
                <a:latin typeface="Helvetica" pitchFamily="34" charset="0"/>
              </a:rPr>
              <a:t>Specjalizacja w branżach uznanych za strategiczne dla </a:t>
            </a:r>
            <a:r>
              <a:rPr lang="pl-PL" sz="1600" dirty="0" smtClean="0">
                <a:latin typeface="Helvetica" pitchFamily="34" charset="0"/>
              </a:rPr>
              <a:t>województwa podkarpackiego. </a:t>
            </a:r>
          </a:p>
          <a:p>
            <a:pPr algn="just"/>
            <a:endParaRPr lang="pl-PL" sz="1600" dirty="0">
              <a:latin typeface="Helvetica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pl-PL" sz="1600" dirty="0">
                <a:latin typeface="Helvetica" pitchFamily="34" charset="0"/>
              </a:rPr>
              <a:t>Pomoc w przygotowaniu </a:t>
            </a:r>
            <a:r>
              <a:rPr lang="pl-PL" sz="1600" dirty="0" smtClean="0">
                <a:latin typeface="Helvetica" pitchFamily="34" charset="0"/>
              </a:rPr>
              <a:t>biznesplanów</a:t>
            </a:r>
            <a:r>
              <a:rPr lang="pl-PL" sz="1600" dirty="0">
                <a:latin typeface="Helvetica" pitchFamily="34" charset="0"/>
              </a:rPr>
              <a:t>, poszukiwaniu źródeł finansowania oraz partnerów</a:t>
            </a:r>
            <a:r>
              <a:rPr lang="pl-PL" sz="1600" b="1" dirty="0">
                <a:solidFill>
                  <a:srgbClr val="97946B"/>
                </a:solidFill>
                <a:latin typeface="Helvetica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92780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9</a:t>
            </a:fld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1979712" y="796062"/>
            <a:ext cx="655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dirty="0" smtClean="0">
                <a:solidFill>
                  <a:srgbClr val="7E7B58"/>
                </a:solidFill>
                <a:latin typeface="Helvetica" pitchFamily="34" charset="0"/>
              </a:rPr>
              <a:t>www.spinakerwiedzy.innpuls.pl</a:t>
            </a:r>
            <a:endParaRPr lang="pl-PL" sz="1400" b="1" dirty="0">
              <a:solidFill>
                <a:srgbClr val="7E7B58"/>
              </a:solidFill>
              <a:latin typeface="Helvetica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691680" y="503094"/>
            <a:ext cx="6858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 smtClean="0">
                <a:solidFill>
                  <a:srgbClr val="7E7B58"/>
                </a:solidFill>
                <a:latin typeface="Helvetica" pitchFamily="34" charset="0"/>
              </a:rPr>
              <a:t>Projekt współfinansowany ze środków Unii Europejskiej w ramach Europejskiego Funduszu Społecznego</a:t>
            </a:r>
            <a:r>
              <a:rPr lang="pl-PL" sz="1100" dirty="0" smtClean="0">
                <a:solidFill>
                  <a:srgbClr val="97946B"/>
                </a:solidFill>
                <a:latin typeface="Helvetica" pitchFamily="34" charset="0"/>
              </a:rPr>
              <a:t>. </a:t>
            </a:r>
            <a:endParaRPr lang="pl-PL" sz="1100" dirty="0">
              <a:solidFill>
                <a:srgbClr val="97946B"/>
              </a:solidFill>
              <a:latin typeface="Helvetica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611560" y="1484784"/>
            <a:ext cx="791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97946B"/>
                </a:solidFill>
                <a:latin typeface="Helvetica" pitchFamily="34" charset="0"/>
              </a:rPr>
              <a:t>HARMONOGRAM SZKOLENIA – grupa pierwsza</a:t>
            </a:r>
            <a:endParaRPr lang="pl-PL" b="1" dirty="0">
              <a:solidFill>
                <a:srgbClr val="97946B"/>
              </a:solidFill>
              <a:latin typeface="Helvetica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09539766"/>
              </p:ext>
            </p:extLst>
          </p:nvPr>
        </p:nvGraphicFramePr>
        <p:xfrm>
          <a:off x="1979712" y="2060848"/>
          <a:ext cx="4582359" cy="3161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7315"/>
                <a:gridCol w="809994"/>
                <a:gridCol w="851824"/>
                <a:gridCol w="1095202"/>
                <a:gridCol w="578024"/>
              </a:tblGrid>
              <a:tr h="48126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 dirty="0">
                          <a:effectLst/>
                        </a:rPr>
                        <a:t>Nazwa modułu </a:t>
                      </a:r>
                      <a:endParaRPr lang="pl-PL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Planowana liczna godzin </a:t>
                      </a:r>
                      <a:endParaRPr lang="pl-PL" sz="8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Weekend realizacji </a:t>
                      </a:r>
                      <a:endParaRPr lang="pl-PL" sz="8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Daty grupa I </a:t>
                      </a:r>
                      <a:endParaRPr lang="pl-PL" sz="8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Liczba godzin </a:t>
                      </a:r>
                      <a:endParaRPr lang="pl-PL" sz="8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18755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SPINAKERstart </a:t>
                      </a:r>
                      <a:endParaRPr lang="pl-PL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I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7.01.2012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875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pl-PL" sz="1000" u="none" strike="noStrike">
                          <a:effectLst/>
                        </a:rPr>
                        <a:t>SPINAKERskill</a:t>
                      </a:r>
                      <a:endParaRPr lang="pl-PL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12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I i II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8.01.2012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875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21.01.2012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4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8755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SPINAKERfund</a:t>
                      </a:r>
                      <a:endParaRPr lang="pl-PL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4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II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21.01.2012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4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0630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SPINAKERform</a:t>
                      </a:r>
                      <a:endParaRPr lang="pl-PL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II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22.01.2012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9692">
                <a:tc rowSpan="4">
                  <a:txBody>
                    <a:bodyPr/>
                    <a:lstStyle/>
                    <a:p>
                      <a:pPr algn="l" fontAlgn="ctr"/>
                      <a:r>
                        <a:rPr lang="pl-PL" sz="1000" u="none" strike="noStrike">
                          <a:effectLst/>
                        </a:rPr>
                        <a:t>SPINAKERplan</a:t>
                      </a:r>
                      <a:endParaRPr lang="pl-PL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32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III, IV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4.02.2012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969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5.02.2012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969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18.02.2012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969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19.02.2012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8755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SPINAKERmarket</a:t>
                      </a:r>
                      <a:endParaRPr lang="pl-PL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V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3.03.2012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0630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SPINAKERpatent </a:t>
                      </a:r>
                      <a:endParaRPr lang="pl-PL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V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4.03.2012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85942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3301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18653-47CE-4FA7-AB32-FF0B46D0AD42}" type="slidenum">
              <a:rPr lang="pl-PL" smtClean="0"/>
              <a:pPr/>
              <a:t>10</a:t>
            </a:fld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1979712" y="796062"/>
            <a:ext cx="655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dirty="0" smtClean="0">
                <a:solidFill>
                  <a:srgbClr val="7E7B58"/>
                </a:solidFill>
                <a:latin typeface="Helvetica" pitchFamily="34" charset="0"/>
              </a:rPr>
              <a:t>www.spinakerwiedzy.innpuls.pl</a:t>
            </a:r>
            <a:endParaRPr lang="pl-PL" sz="1400" b="1" dirty="0">
              <a:solidFill>
                <a:srgbClr val="7E7B58"/>
              </a:solidFill>
              <a:latin typeface="Helvetica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691680" y="503094"/>
            <a:ext cx="6858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 smtClean="0">
                <a:solidFill>
                  <a:srgbClr val="7E7B58"/>
                </a:solidFill>
                <a:latin typeface="Helvetica" pitchFamily="34" charset="0"/>
              </a:rPr>
              <a:t>Projekt współfinansowany ze środków Unii Europejskiej w ramach Europejskiego Funduszu Społecznego</a:t>
            </a:r>
            <a:r>
              <a:rPr lang="pl-PL" sz="1100" dirty="0" smtClean="0">
                <a:solidFill>
                  <a:srgbClr val="97946B"/>
                </a:solidFill>
                <a:latin typeface="Helvetica" pitchFamily="34" charset="0"/>
              </a:rPr>
              <a:t>. </a:t>
            </a:r>
            <a:endParaRPr lang="pl-PL" sz="1100" dirty="0">
              <a:solidFill>
                <a:srgbClr val="97946B"/>
              </a:solidFill>
              <a:latin typeface="Helvetica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557174" y="1484784"/>
            <a:ext cx="7965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97946B"/>
                </a:solidFill>
                <a:latin typeface="Helvetica" pitchFamily="34" charset="0"/>
              </a:rPr>
              <a:t>GDZIE NAS ZNALEŹĆ?</a:t>
            </a:r>
            <a:endParaRPr lang="pl-PL" b="1" dirty="0">
              <a:solidFill>
                <a:srgbClr val="97946B"/>
              </a:solidFill>
              <a:latin typeface="Helvetica" pitchFamily="34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557174" y="1844824"/>
            <a:ext cx="27906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600" b="1" dirty="0" smtClean="0">
                <a:latin typeface="Helvetica" pitchFamily="34" charset="0"/>
              </a:rPr>
              <a:t>Biuro projektu:</a:t>
            </a:r>
          </a:p>
          <a:p>
            <a:pPr algn="just"/>
            <a:endParaRPr lang="pl-PL" sz="1600" dirty="0" smtClean="0">
              <a:latin typeface="Helvetica" pitchFamily="34" charset="0"/>
            </a:endParaRPr>
          </a:p>
          <a:p>
            <a:pPr algn="just"/>
            <a:r>
              <a:rPr lang="pl-PL" sz="1600" dirty="0" smtClean="0">
                <a:latin typeface="Helvetica" pitchFamily="34" charset="0"/>
              </a:rPr>
              <a:t>INNpuls Sp. z o.o.</a:t>
            </a:r>
          </a:p>
          <a:p>
            <a:pPr algn="just"/>
            <a:r>
              <a:rPr lang="pl-PL" sz="1600" dirty="0" smtClean="0">
                <a:latin typeface="Helvetica" pitchFamily="34" charset="0"/>
              </a:rPr>
              <a:t>ul. Hetmańska 40A</a:t>
            </a:r>
          </a:p>
          <a:p>
            <a:pPr algn="just"/>
            <a:r>
              <a:rPr lang="pl-PL" sz="1600" dirty="0" smtClean="0">
                <a:latin typeface="Helvetica" pitchFamily="34" charset="0"/>
              </a:rPr>
              <a:t>35-045 Rzeszów </a:t>
            </a:r>
          </a:p>
          <a:p>
            <a:pPr algn="just"/>
            <a:r>
              <a:rPr lang="pl-PL" sz="1600" dirty="0">
                <a:latin typeface="Helvetica" pitchFamily="34" charset="0"/>
              </a:rPr>
              <a:t>t</a:t>
            </a:r>
            <a:r>
              <a:rPr lang="pl-PL" sz="1600" dirty="0" smtClean="0">
                <a:latin typeface="Helvetica" pitchFamily="34" charset="0"/>
              </a:rPr>
              <a:t>el. 17 77 88 270 </a:t>
            </a:r>
            <a:endParaRPr lang="pl-PL" sz="1600" dirty="0">
              <a:latin typeface="Helvetica" pitchFamily="34" charset="0"/>
            </a:endParaRPr>
          </a:p>
          <a:p>
            <a:pPr algn="just"/>
            <a:r>
              <a:rPr lang="pl-PL" sz="1600" dirty="0" smtClean="0">
                <a:latin typeface="Helvetica" pitchFamily="34" charset="0"/>
              </a:rPr>
              <a:t>tel. kom. 725 328 351</a:t>
            </a:r>
          </a:p>
          <a:p>
            <a:pPr algn="just"/>
            <a:r>
              <a:rPr lang="pl-PL" sz="1600" dirty="0" smtClean="0">
                <a:latin typeface="Helvetica" pitchFamily="34" charset="0"/>
              </a:rPr>
              <a:t>faks 17 77 88 273</a:t>
            </a:r>
          </a:p>
          <a:p>
            <a:pPr algn="just"/>
            <a:r>
              <a:rPr lang="pl-PL" sz="1600" dirty="0" smtClean="0">
                <a:latin typeface="Helvetica" pitchFamily="34" charset="0"/>
              </a:rPr>
              <a:t>spinakerwiedzy@innpuls.pl</a:t>
            </a:r>
            <a:endParaRPr lang="pl-PL" sz="1600" dirty="0">
              <a:latin typeface="Helvetica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587552" y="4293096"/>
            <a:ext cx="27906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600" b="1" dirty="0" smtClean="0">
                <a:latin typeface="Helvetica" pitchFamily="34" charset="0"/>
              </a:rPr>
              <a:t>Koordynator projektu:</a:t>
            </a:r>
          </a:p>
          <a:p>
            <a:pPr algn="just"/>
            <a:endParaRPr lang="pl-PL" sz="1600" dirty="0" smtClean="0">
              <a:latin typeface="Helvetica" pitchFamily="34" charset="0"/>
            </a:endParaRPr>
          </a:p>
          <a:p>
            <a:pPr algn="just"/>
            <a:r>
              <a:rPr lang="pl-PL" sz="1600" dirty="0" smtClean="0">
                <a:latin typeface="Helvetica" pitchFamily="34" charset="0"/>
              </a:rPr>
              <a:t>Natalia Kolber</a:t>
            </a:r>
          </a:p>
          <a:p>
            <a:pPr algn="just"/>
            <a:r>
              <a:rPr lang="pl-PL" sz="1600" dirty="0">
                <a:latin typeface="Helvetica" pitchFamily="34" charset="0"/>
              </a:rPr>
              <a:t>t</a:t>
            </a:r>
            <a:r>
              <a:rPr lang="pl-PL" sz="1600" dirty="0" smtClean="0">
                <a:latin typeface="Helvetica" pitchFamily="34" charset="0"/>
              </a:rPr>
              <a:t>el. 17 77 88 270 w. 22</a:t>
            </a:r>
          </a:p>
          <a:p>
            <a:pPr algn="just"/>
            <a:r>
              <a:rPr lang="pl-PL" sz="1600" dirty="0" smtClean="0">
                <a:latin typeface="Helvetica" pitchFamily="34" charset="0"/>
              </a:rPr>
              <a:t>nkolber@innpuls.pl </a:t>
            </a:r>
            <a:endParaRPr lang="pl-PL" sz="1600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661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850</Words>
  <Application>Microsoft Office PowerPoint</Application>
  <PresentationFormat>Pokaz na ekranie (4:3)</PresentationFormat>
  <Paragraphs>160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Motyw pakietu Office</vt:lpstr>
      <vt:lpstr>Dlaczego i komu potrzebny jest SPINAKER?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nkolber</dc:creator>
  <cp:lastModifiedBy>Your User Name</cp:lastModifiedBy>
  <cp:revision>30</cp:revision>
  <dcterms:created xsi:type="dcterms:W3CDTF">2011-10-21T06:17:00Z</dcterms:created>
  <dcterms:modified xsi:type="dcterms:W3CDTF">2011-12-23T12:35:34Z</dcterms:modified>
</cp:coreProperties>
</file>