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handoutMasterIdLst>
    <p:handoutMasterId r:id="rId38"/>
  </p:handoutMasterIdLst>
  <p:sldIdLst>
    <p:sldId id="267" r:id="rId2"/>
    <p:sldId id="260" r:id="rId3"/>
    <p:sldId id="279" r:id="rId4"/>
    <p:sldId id="261" r:id="rId5"/>
    <p:sldId id="280" r:id="rId6"/>
    <p:sldId id="276" r:id="rId7"/>
    <p:sldId id="256" r:id="rId8"/>
    <p:sldId id="281" r:id="rId9"/>
    <p:sldId id="282" r:id="rId10"/>
    <p:sldId id="266" r:id="rId11"/>
    <p:sldId id="284" r:id="rId12"/>
    <p:sldId id="262" r:id="rId13"/>
    <p:sldId id="257" r:id="rId14"/>
    <p:sldId id="258" r:id="rId15"/>
    <p:sldId id="269" r:id="rId16"/>
    <p:sldId id="268" r:id="rId17"/>
    <p:sldId id="270" r:id="rId18"/>
    <p:sldId id="271" r:id="rId19"/>
    <p:sldId id="272" r:id="rId20"/>
    <p:sldId id="273" r:id="rId21"/>
    <p:sldId id="274" r:id="rId22"/>
    <p:sldId id="259" r:id="rId23"/>
    <p:sldId id="277" r:id="rId24"/>
    <p:sldId id="287" r:id="rId25"/>
    <p:sldId id="278" r:id="rId26"/>
    <p:sldId id="285" r:id="rId27"/>
    <p:sldId id="286" r:id="rId28"/>
    <p:sldId id="290" r:id="rId29"/>
    <p:sldId id="293" r:id="rId30"/>
    <p:sldId id="294" r:id="rId31"/>
    <p:sldId id="288" r:id="rId32"/>
    <p:sldId id="291" r:id="rId33"/>
    <p:sldId id="292" r:id="rId34"/>
    <p:sldId id="289" r:id="rId35"/>
    <p:sldId id="275" r:id="rId36"/>
    <p:sldId id="265" r:id="rId37"/>
  </p:sldIdLst>
  <p:sldSz cx="9144000" cy="6858000" type="screen4x3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441F3A-6918-4AE4-ADDC-8E6F09FBE683}" type="datetimeFigureOut">
              <a:rPr lang="pl-PL" smtClean="0"/>
              <a:t>2016-04-19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507E5C-7F67-4DAA-9BF6-63B9A885FE9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899783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B12E8-2773-46ED-84BD-B03206D908F3}" type="datetimeFigureOut">
              <a:rPr lang="pl-PL" smtClean="0"/>
              <a:t>2016-04-19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DDDB70F2-0807-479F-8ACD-EDF6B04D5BA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368516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B12E8-2773-46ED-84BD-B03206D908F3}" type="datetimeFigureOut">
              <a:rPr lang="pl-PL" smtClean="0"/>
              <a:t>2016-04-19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B70F2-0807-479F-8ACD-EDF6B04D5BA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02638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B12E8-2773-46ED-84BD-B03206D908F3}" type="datetimeFigureOut">
              <a:rPr lang="pl-PL" smtClean="0"/>
              <a:t>2016-04-19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DDDB70F2-0807-479F-8ACD-EDF6B04D5BA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506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B12E8-2773-46ED-84BD-B03206D908F3}" type="datetimeFigureOut">
              <a:rPr lang="pl-PL" smtClean="0"/>
              <a:t>2016-04-19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DDDB70F2-0807-479F-8ACD-EDF6B04D5BA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48678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B12E8-2773-46ED-84BD-B03206D908F3}" type="datetimeFigureOut">
              <a:rPr lang="pl-PL" smtClean="0"/>
              <a:t>2016-04-19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DDDB70F2-0807-479F-8ACD-EDF6B04D5BA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05837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B12E8-2773-46ED-84BD-B03206D908F3}" type="datetimeFigureOut">
              <a:rPr lang="pl-PL" smtClean="0"/>
              <a:t>2016-04-19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B70F2-0807-479F-8ACD-EDF6B04D5BA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9274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B12E8-2773-46ED-84BD-B03206D908F3}" type="datetimeFigureOut">
              <a:rPr lang="pl-PL" smtClean="0"/>
              <a:t>2016-04-19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B70F2-0807-479F-8ACD-EDF6B04D5BA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7845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B12E8-2773-46ED-84BD-B03206D908F3}" type="datetimeFigureOut">
              <a:rPr lang="pl-PL" smtClean="0"/>
              <a:t>2016-04-19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B70F2-0807-479F-8ACD-EDF6B04D5BA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07237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B12E8-2773-46ED-84BD-B03206D908F3}" type="datetimeFigureOut">
              <a:rPr lang="pl-PL" smtClean="0"/>
              <a:t>2016-04-19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DDDB70F2-0807-479F-8ACD-EDF6B04D5BA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18635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B12E8-2773-46ED-84BD-B03206D908F3}" type="datetimeFigureOut">
              <a:rPr lang="pl-PL" smtClean="0"/>
              <a:t>2016-04-19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DDDB70F2-0807-479F-8ACD-EDF6B04D5BA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14622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B12E8-2773-46ED-84BD-B03206D908F3}" type="datetimeFigureOut">
              <a:rPr lang="pl-PL" smtClean="0"/>
              <a:t>2016-04-19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DDDB70F2-0807-479F-8ACD-EDF6B04D5BA3}" type="slidenum">
              <a:rPr lang="pl-PL" smtClean="0"/>
              <a:t>‹#›</a:t>
            </a:fld>
            <a:endParaRPr lang="pl-PL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593531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B12E8-2773-46ED-84BD-B03206D908F3}" type="datetimeFigureOut">
              <a:rPr lang="pl-PL" smtClean="0"/>
              <a:t>2016-04-19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DDDB70F2-0807-479F-8ACD-EDF6B04D5BA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197571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B12E8-2773-46ED-84BD-B03206D908F3}" type="datetimeFigureOut">
              <a:rPr lang="pl-PL" smtClean="0"/>
              <a:t>2016-04-19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DDDB70F2-0807-479F-8ACD-EDF6B04D5BA3}" type="slidenum">
              <a:rPr lang="pl-PL" smtClean="0"/>
              <a:t>‹#›</a:t>
            </a:fld>
            <a:endParaRPr lang="pl-PL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225665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B12E8-2773-46ED-84BD-B03206D908F3}" type="datetimeFigureOut">
              <a:rPr lang="pl-PL" smtClean="0"/>
              <a:t>2016-04-19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DDDB70F2-0807-479F-8ACD-EDF6B04D5BA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757376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B12E8-2773-46ED-84BD-B03206D908F3}" type="datetimeFigureOut">
              <a:rPr lang="pl-PL" smtClean="0"/>
              <a:t>2016-04-19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B70F2-0807-479F-8ACD-EDF6B04D5BA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264485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B12E8-2773-46ED-84BD-B03206D908F3}" type="datetimeFigureOut">
              <a:rPr lang="pl-PL" smtClean="0"/>
              <a:t>2016-04-19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B70F2-0807-479F-8ACD-EDF6B04D5BA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17997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3B12E8-2773-46ED-84BD-B03206D908F3}" type="datetimeFigureOut">
              <a:rPr lang="pl-PL" smtClean="0"/>
              <a:t>2016-04-19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DDB70F2-0807-479F-8ACD-EDF6B04D5BA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22567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portal.abczdrowie.pl/blonnik-w-diecie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195736" y="20008"/>
            <a:ext cx="6696744" cy="4752528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 smtClean="0"/>
              <a:t/>
            </a:r>
            <a:br>
              <a:rPr lang="pl-PL" dirty="0" smtClean="0"/>
            </a:br>
            <a:r>
              <a:rPr lang="pl-PL" b="1" dirty="0" smtClean="0"/>
              <a:t>Stosowanie wymienników węglowodanowych w leczeniu cukrzycy </a:t>
            </a: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3327072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899592" y="404663"/>
            <a:ext cx="7416824" cy="862123"/>
          </a:xfrm>
        </p:spPr>
        <p:txBody>
          <a:bodyPr>
            <a:normAutofit fontScale="90000"/>
          </a:bodyPr>
          <a:lstStyle/>
          <a:p>
            <a:pPr algn="ctr"/>
            <a:r>
              <a:rPr lang="pl-PL" b="1" dirty="0" smtClean="0"/>
              <a:t>Węglowodany</a:t>
            </a:r>
            <a:endParaRPr lang="pl-PL" b="1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187624" y="1772816"/>
            <a:ext cx="7848872" cy="4968552"/>
          </a:xfrm>
        </p:spPr>
        <p:txBody>
          <a:bodyPr>
            <a:normAutofit/>
          </a:bodyPr>
          <a:lstStyle/>
          <a:p>
            <a:r>
              <a:rPr lang="pl-PL" sz="3600" b="1" u="sng" dirty="0" smtClean="0">
                <a:solidFill>
                  <a:schemeClr val="tx1"/>
                </a:solidFill>
                <a:latin typeface="Calibri" panose="020F0502020204030204" pitchFamily="34" charset="0"/>
              </a:rPr>
              <a:t>To sacharydy </a:t>
            </a:r>
            <a:r>
              <a:rPr lang="pl-PL" sz="3600" b="1" u="sng" dirty="0">
                <a:solidFill>
                  <a:schemeClr val="tx1"/>
                </a:solidFill>
                <a:latin typeface="Calibri" panose="020F0502020204030204" pitchFamily="34" charset="0"/>
              </a:rPr>
              <a:t>lub cukry</a:t>
            </a:r>
            <a:r>
              <a:rPr lang="pl-PL" sz="3600" dirty="0">
                <a:solidFill>
                  <a:schemeClr val="tx1"/>
                </a:solidFill>
                <a:latin typeface="Calibri" panose="020F0502020204030204" pitchFamily="34" charset="0"/>
              </a:rPr>
              <a:t>, </a:t>
            </a:r>
            <a:endParaRPr lang="pl-PL" sz="360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pl-PL" sz="3600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pl-PL" sz="3600" dirty="0" smtClean="0">
                <a:solidFill>
                  <a:schemeClr val="tx1"/>
                </a:solidFill>
                <a:latin typeface="Calibri" panose="020F0502020204030204" pitchFamily="34" charset="0"/>
              </a:rPr>
              <a:t>rganiczne </a:t>
            </a:r>
            <a:r>
              <a:rPr lang="pl-PL" sz="3600" dirty="0">
                <a:solidFill>
                  <a:schemeClr val="tx1"/>
                </a:solidFill>
                <a:latin typeface="Calibri" panose="020F0502020204030204" pitchFamily="34" charset="0"/>
              </a:rPr>
              <a:t>związki chemiczne składające się z </a:t>
            </a:r>
            <a:r>
              <a:rPr lang="pl-PL" sz="3600" u="sng" dirty="0">
                <a:solidFill>
                  <a:schemeClr val="tx1"/>
                </a:solidFill>
                <a:latin typeface="Calibri" panose="020F0502020204030204" pitchFamily="34" charset="0"/>
              </a:rPr>
              <a:t>węgla, wodoru i tlenu</a:t>
            </a:r>
            <a:r>
              <a:rPr lang="pl-PL" sz="3600" dirty="0">
                <a:solidFill>
                  <a:schemeClr val="tx1"/>
                </a:solidFill>
                <a:latin typeface="Calibri" panose="020F0502020204030204" pitchFamily="34" charset="0"/>
              </a:rPr>
              <a:t>. Węglowodany występują zarówno w organizmach roślinnych, jak i </a:t>
            </a:r>
            <a:r>
              <a:rPr lang="pl-PL" sz="3600" dirty="0" smtClean="0">
                <a:solidFill>
                  <a:schemeClr val="tx1"/>
                </a:solidFill>
                <a:latin typeface="Calibri" panose="020F0502020204030204" pitchFamily="34" charset="0"/>
              </a:rPr>
              <a:t>zwierzęcych.</a:t>
            </a:r>
          </a:p>
          <a:p>
            <a:endParaRPr lang="pl-PL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l-PL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6987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3275856" y="188640"/>
            <a:ext cx="5165572" cy="1080120"/>
          </a:xfrm>
        </p:spPr>
        <p:txBody>
          <a:bodyPr>
            <a:normAutofit fontScale="90000"/>
          </a:bodyPr>
          <a:lstStyle/>
          <a:p>
            <a:r>
              <a:rPr lang="pl-PL" b="1" dirty="0" smtClean="0"/>
              <a:t>Podział cukrów</a:t>
            </a:r>
            <a:endParaRPr lang="pl-PL" b="1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835696" y="1844824"/>
            <a:ext cx="7200800" cy="4896544"/>
          </a:xfrm>
        </p:spPr>
        <p:txBody>
          <a:bodyPr>
            <a:normAutofit/>
          </a:bodyPr>
          <a:lstStyle/>
          <a:p>
            <a:pPr algn="ctr"/>
            <a:r>
              <a:rPr lang="pl-PL" sz="2800" b="1" u="sng" dirty="0">
                <a:solidFill>
                  <a:schemeClr val="tx1"/>
                </a:solidFill>
              </a:rPr>
              <a:t>Cukry dzielą się na </a:t>
            </a:r>
            <a:r>
              <a:rPr lang="pl-PL" sz="2800" b="1" u="sng" dirty="0" smtClean="0">
                <a:solidFill>
                  <a:schemeClr val="tx1"/>
                </a:solidFill>
              </a:rPr>
              <a:t>węglowodany</a:t>
            </a:r>
          </a:p>
          <a:p>
            <a:endParaRPr lang="pl-PL" sz="2800" dirty="0" smtClean="0">
              <a:solidFill>
                <a:schemeClr val="tx1"/>
              </a:solidFill>
            </a:endParaRPr>
          </a:p>
          <a:p>
            <a:pPr algn="l">
              <a:buClr>
                <a:srgbClr val="FFFF00"/>
              </a:buClr>
            </a:pPr>
            <a:r>
              <a:rPr lang="pl-PL" sz="2800" dirty="0" smtClean="0">
                <a:solidFill>
                  <a:schemeClr val="tx1"/>
                </a:solidFill>
              </a:rPr>
              <a:t>1.przyswajalne </a:t>
            </a:r>
          </a:p>
          <a:p>
            <a:pPr algn="l">
              <a:buClr>
                <a:srgbClr val="FFFF00"/>
              </a:buClr>
            </a:pPr>
            <a:r>
              <a:rPr lang="pl-PL" sz="2600" dirty="0" smtClean="0">
                <a:solidFill>
                  <a:schemeClr val="tx1"/>
                </a:solidFill>
              </a:rPr>
              <a:t>2. </a:t>
            </a:r>
            <a:r>
              <a:rPr lang="pl-PL" sz="2800" dirty="0" smtClean="0">
                <a:solidFill>
                  <a:schemeClr val="tx1"/>
                </a:solidFill>
              </a:rPr>
              <a:t>nieprzyswajalne</a:t>
            </a:r>
            <a:r>
              <a:rPr lang="pl-PL" sz="2800" dirty="0">
                <a:solidFill>
                  <a:schemeClr val="tx1"/>
                </a:solidFill>
              </a:rPr>
              <a:t> </a:t>
            </a:r>
            <a:r>
              <a:rPr lang="pl-PL" sz="2800" dirty="0">
                <a:solidFill>
                  <a:schemeClr val="tx1"/>
                </a:solidFill>
                <a:hlinkClick r:id="rId2"/>
              </a:rPr>
              <a:t>(błonnik pokarmowy</a:t>
            </a:r>
            <a:r>
              <a:rPr lang="pl-PL" sz="2800" dirty="0" smtClean="0">
                <a:solidFill>
                  <a:schemeClr val="tx1"/>
                </a:solidFill>
                <a:hlinkClick r:id="rId2"/>
              </a:rPr>
              <a:t>)</a:t>
            </a:r>
            <a:r>
              <a:rPr lang="pl-PL" sz="2800" dirty="0" smtClean="0">
                <a:solidFill>
                  <a:schemeClr val="tx1"/>
                </a:solidFill>
              </a:rPr>
              <a:t> </a:t>
            </a:r>
          </a:p>
          <a:p>
            <a:pPr algn="l">
              <a:buClr>
                <a:srgbClr val="FFFF00"/>
              </a:buClr>
            </a:pPr>
            <a:endParaRPr lang="pl-PL" sz="2800" dirty="0" smtClean="0">
              <a:solidFill>
                <a:schemeClr val="tx1"/>
              </a:solidFill>
            </a:endParaRPr>
          </a:p>
          <a:p>
            <a:pPr algn="ctr">
              <a:buClr>
                <a:srgbClr val="FFFF00"/>
              </a:buClr>
            </a:pPr>
            <a:r>
              <a:rPr lang="pl-PL" sz="2800" b="1" u="sng" dirty="0" smtClean="0">
                <a:solidFill>
                  <a:schemeClr val="tx1"/>
                </a:solidFill>
              </a:rPr>
              <a:t>Wyróżnia </a:t>
            </a:r>
            <a:r>
              <a:rPr lang="pl-PL" sz="2800" b="1" u="sng" dirty="0">
                <a:solidFill>
                  <a:schemeClr val="tx1"/>
                </a:solidFill>
              </a:rPr>
              <a:t>się </a:t>
            </a:r>
            <a:r>
              <a:rPr lang="pl-PL" sz="2800" b="1" u="sng" dirty="0" smtClean="0">
                <a:solidFill>
                  <a:schemeClr val="tx1"/>
                </a:solidFill>
              </a:rPr>
              <a:t>cukry</a:t>
            </a:r>
          </a:p>
          <a:p>
            <a:pPr algn="l">
              <a:buClr>
                <a:srgbClr val="FFFF00"/>
              </a:buClr>
            </a:pPr>
            <a:r>
              <a:rPr lang="pl-PL" sz="2800" dirty="0" smtClean="0">
                <a:solidFill>
                  <a:schemeClr val="tx1"/>
                </a:solidFill>
              </a:rPr>
              <a:t>- proste </a:t>
            </a:r>
            <a:endParaRPr lang="pl-PL" sz="2800" dirty="0">
              <a:solidFill>
                <a:schemeClr val="tx1"/>
              </a:solidFill>
            </a:endParaRPr>
          </a:p>
          <a:p>
            <a:pPr algn="l">
              <a:buClr>
                <a:srgbClr val="FFFF00"/>
              </a:buClr>
            </a:pPr>
            <a:r>
              <a:rPr lang="pl-PL" sz="2800" dirty="0" smtClean="0">
                <a:solidFill>
                  <a:schemeClr val="tx1"/>
                </a:solidFill>
              </a:rPr>
              <a:t>- cukry </a:t>
            </a:r>
            <a:r>
              <a:rPr lang="pl-PL" sz="2800" dirty="0">
                <a:solidFill>
                  <a:schemeClr val="tx1"/>
                </a:solidFill>
              </a:rPr>
              <a:t>złożone, </a:t>
            </a:r>
            <a:r>
              <a:rPr lang="pl-PL" sz="2800" dirty="0" smtClean="0">
                <a:solidFill>
                  <a:schemeClr val="tx1"/>
                </a:solidFill>
              </a:rPr>
              <a:t>które  </a:t>
            </a:r>
            <a:r>
              <a:rPr lang="pl-PL" sz="2800" dirty="0">
                <a:solidFill>
                  <a:schemeClr val="tx1"/>
                </a:solidFill>
              </a:rPr>
              <a:t>są bardziej pożądanym składnikiem diety</a:t>
            </a:r>
          </a:p>
          <a:p>
            <a:endParaRPr lang="pl-P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819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835696" y="620688"/>
            <a:ext cx="7146573" cy="1280890"/>
          </a:xfrm>
        </p:spPr>
        <p:txBody>
          <a:bodyPr>
            <a:normAutofit fontScale="90000"/>
          </a:bodyPr>
          <a:lstStyle/>
          <a:p>
            <a:r>
              <a:rPr lang="pl-PL" b="1" dirty="0" smtClean="0"/>
              <a:t>Dzienne zapotrzebowanie organizmu na poszczególne substancje odżywcze </a:t>
            </a:r>
            <a:endParaRPr lang="pl-PL" b="1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034" y="2365373"/>
            <a:ext cx="7459801" cy="4492627"/>
          </a:xfrm>
        </p:spPr>
      </p:pic>
    </p:spTree>
    <p:extLst>
      <p:ext uri="{BB962C8B-B14F-4D97-AF65-F5344CB8AC3E}">
        <p14:creationId xmlns:p14="http://schemas.microsoft.com/office/powerpoint/2010/main" val="598557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187624" y="3472"/>
            <a:ext cx="7956376" cy="6854528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pl-PL" sz="3600" b="1" dirty="0"/>
              <a:t>Przy ustalaniu diety należy uwzględnić indywidualne preferencje żywieniowe i kulturowe </a:t>
            </a:r>
            <a:r>
              <a:rPr lang="pl-PL" sz="3600" b="1" dirty="0" smtClean="0"/>
              <a:t>pacjenta</a:t>
            </a:r>
          </a:p>
          <a:p>
            <a:pPr marL="0" indent="0" algn="ctr">
              <a:buNone/>
            </a:pPr>
            <a:endParaRPr lang="pl-PL" sz="3600" b="1" dirty="0" smtClean="0"/>
          </a:p>
          <a:p>
            <a:r>
              <a:rPr lang="pl-PL" sz="3500" dirty="0" smtClean="0"/>
              <a:t> wiek</a:t>
            </a:r>
          </a:p>
          <a:p>
            <a:r>
              <a:rPr lang="pl-PL" sz="3500" dirty="0" smtClean="0"/>
              <a:t> płeć</a:t>
            </a:r>
          </a:p>
          <a:p>
            <a:r>
              <a:rPr lang="pl-PL" sz="3500" dirty="0" smtClean="0"/>
              <a:t>poziom </a:t>
            </a:r>
            <a:r>
              <a:rPr lang="pl-PL" sz="3500" dirty="0"/>
              <a:t>aktywności </a:t>
            </a:r>
            <a:r>
              <a:rPr lang="pl-PL" sz="3500" dirty="0" smtClean="0"/>
              <a:t>fizycznej</a:t>
            </a:r>
          </a:p>
          <a:p>
            <a:r>
              <a:rPr lang="pl-PL" sz="3500" dirty="0" smtClean="0"/>
              <a:t> </a:t>
            </a:r>
            <a:r>
              <a:rPr lang="pl-PL" sz="3500" dirty="0"/>
              <a:t>status ekonomiczny. </a:t>
            </a:r>
            <a:endParaRPr lang="pl-PL" sz="3500" dirty="0" smtClean="0"/>
          </a:p>
          <a:p>
            <a:pPr marL="0" indent="0">
              <a:buNone/>
            </a:pPr>
            <a:endParaRPr lang="pl-PL" sz="3200" dirty="0"/>
          </a:p>
          <a:p>
            <a:pPr marL="0" indent="0">
              <a:buNone/>
            </a:pPr>
            <a:endParaRPr lang="pl-PL" sz="3200" dirty="0" smtClean="0"/>
          </a:p>
          <a:p>
            <a:pPr marL="0" indent="0" algn="ctr">
              <a:buNone/>
            </a:pPr>
            <a:r>
              <a:rPr lang="pl-PL" sz="3200" b="1" u="sng" dirty="0" smtClean="0">
                <a:solidFill>
                  <a:srgbClr val="FF0000"/>
                </a:solidFill>
              </a:rPr>
              <a:t>Chorzy </a:t>
            </a:r>
            <a:r>
              <a:rPr lang="pl-PL" sz="3200" b="1" u="sng" dirty="0">
                <a:solidFill>
                  <a:srgbClr val="FF0000"/>
                </a:solidFill>
              </a:rPr>
              <a:t>na cukrzycę powinni być zachęcani do przestrzegania zasad prawidłowego żywienia</a:t>
            </a:r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84425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547664" y="21162"/>
            <a:ext cx="7455024" cy="2687758"/>
          </a:xfrm>
        </p:spPr>
        <p:txBody>
          <a:bodyPr>
            <a:normAutofit/>
          </a:bodyPr>
          <a:lstStyle/>
          <a:p>
            <a:pPr algn="ctr"/>
            <a:r>
              <a:rPr lang="pl-PL" b="1" dirty="0"/>
              <a:t>Ważnym elementem przy ustalaniu diety jest </a:t>
            </a:r>
            <a:r>
              <a:rPr lang="pl-PL" b="1" dirty="0" smtClean="0"/>
              <a:t>obliczanie </a:t>
            </a:r>
            <a:br>
              <a:rPr lang="pl-PL" b="1" dirty="0" smtClean="0"/>
            </a:br>
            <a:r>
              <a:rPr lang="pl-PL" b="1" i="1" u="sng" dirty="0" smtClean="0"/>
              <a:t>wymienników </a:t>
            </a:r>
            <a:r>
              <a:rPr lang="pl-PL" b="1" i="1" u="sng" dirty="0"/>
              <a:t>węglowodanowych</a:t>
            </a:r>
            <a:r>
              <a:rPr lang="pl-PL" b="1" dirty="0"/>
              <a:t> </a:t>
            </a: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2750298"/>
            <a:ext cx="5112568" cy="4090055"/>
          </a:xfrm>
        </p:spPr>
      </p:pic>
    </p:spTree>
    <p:extLst>
      <p:ext uri="{BB962C8B-B14F-4D97-AF65-F5344CB8AC3E}">
        <p14:creationId xmlns:p14="http://schemas.microsoft.com/office/powerpoint/2010/main" val="371089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267744" y="116632"/>
            <a:ext cx="6192688" cy="2592288"/>
          </a:xfrm>
        </p:spPr>
        <p:txBody>
          <a:bodyPr>
            <a:normAutofit/>
          </a:bodyPr>
          <a:lstStyle/>
          <a:p>
            <a:r>
              <a:rPr lang="pl-PL" b="1" dirty="0"/>
              <a:t> </a:t>
            </a:r>
            <a:r>
              <a:rPr lang="pl-PL" b="1" dirty="0" smtClean="0"/>
              <a:t>WW - wymiennik </a:t>
            </a:r>
            <a:r>
              <a:rPr lang="pl-PL" b="1" dirty="0"/>
              <a:t>węglowodanowy</a:t>
            </a:r>
            <a:r>
              <a:rPr lang="pl-PL" dirty="0"/>
              <a:t/>
            </a:r>
            <a:br>
              <a:rPr lang="pl-PL" dirty="0"/>
            </a:b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2195736" y="2564904"/>
            <a:ext cx="6696744" cy="4293096"/>
          </a:xfrm>
        </p:spPr>
        <p:txBody>
          <a:bodyPr>
            <a:noAutofit/>
          </a:bodyPr>
          <a:lstStyle/>
          <a:p>
            <a:pPr algn="ctr" fontAlgn="base"/>
            <a:r>
              <a:rPr lang="pl-PL" sz="4400" dirty="0">
                <a:solidFill>
                  <a:schemeClr val="tx1"/>
                </a:solidFill>
              </a:rPr>
              <a:t>– to porcja produktu (w gramach), która zawiera 10 g węglowodanów przyswajalnych</a:t>
            </a:r>
            <a:r>
              <a:rPr lang="pl-PL" sz="4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013121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 flipV="1">
            <a:off x="3366868" y="7029400"/>
            <a:ext cx="5105400" cy="648072"/>
          </a:xfrm>
        </p:spPr>
        <p:txBody>
          <a:bodyPr>
            <a:normAutofit fontScale="90000"/>
          </a:bodyPr>
          <a:lstStyle/>
          <a:p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2339752" y="0"/>
            <a:ext cx="6804248" cy="6858000"/>
          </a:xfrm>
        </p:spPr>
        <p:txBody>
          <a:bodyPr>
            <a:noAutofit/>
          </a:bodyPr>
          <a:lstStyle/>
          <a:p>
            <a:pPr algn="ctr"/>
            <a:r>
              <a:rPr lang="pl-PL" sz="4400" u="sng" dirty="0">
                <a:solidFill>
                  <a:srgbClr val="FF0000"/>
                </a:solidFill>
              </a:rPr>
              <a:t>Węglowodany przyswajalne</a:t>
            </a:r>
            <a:r>
              <a:rPr lang="pl-PL" sz="4400" dirty="0">
                <a:solidFill>
                  <a:srgbClr val="FF0000"/>
                </a:solidFill>
              </a:rPr>
              <a:t> </a:t>
            </a:r>
            <a:r>
              <a:rPr lang="pl-PL" sz="4400" dirty="0">
                <a:solidFill>
                  <a:schemeClr val="tx1"/>
                </a:solidFill>
              </a:rPr>
              <a:t>to węglowodany obecne w danym produkcie po odjęciu błonnika pokarmowego </a:t>
            </a:r>
            <a:endParaRPr lang="pl-PL" sz="4400" dirty="0" smtClean="0">
              <a:solidFill>
                <a:schemeClr val="tx1"/>
              </a:solidFill>
            </a:endParaRPr>
          </a:p>
          <a:p>
            <a:pPr algn="ctr"/>
            <a:r>
              <a:rPr lang="pl-PL" sz="4400" dirty="0" smtClean="0">
                <a:solidFill>
                  <a:schemeClr val="tx1"/>
                </a:solidFill>
              </a:rPr>
              <a:t>(</a:t>
            </a:r>
            <a:r>
              <a:rPr lang="pl-PL" sz="4400" dirty="0">
                <a:solidFill>
                  <a:schemeClr val="tx1"/>
                </a:solidFill>
              </a:rPr>
              <a:t>który nie jest trawiony, a więc nie dostarcza energii).</a:t>
            </a:r>
          </a:p>
        </p:txBody>
      </p:sp>
    </p:spTree>
    <p:extLst>
      <p:ext uri="{BB962C8B-B14F-4D97-AF65-F5344CB8AC3E}">
        <p14:creationId xmlns:p14="http://schemas.microsoft.com/office/powerpoint/2010/main" val="2199349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051720" y="0"/>
            <a:ext cx="6984776" cy="6597352"/>
          </a:xfrm>
        </p:spPr>
        <p:txBody>
          <a:bodyPr>
            <a:normAutofit fontScale="90000"/>
          </a:bodyPr>
          <a:lstStyle/>
          <a:p>
            <a:pPr algn="ctr"/>
            <a:r>
              <a:rPr lang="pl-PL" b="1" dirty="0" smtClean="0">
                <a:solidFill>
                  <a:schemeClr val="tx1"/>
                </a:solidFill>
              </a:rPr>
              <a:t>Węglowodany przyswajalne = </a:t>
            </a:r>
            <a:br>
              <a:rPr lang="pl-PL" b="1" dirty="0" smtClean="0">
                <a:solidFill>
                  <a:schemeClr val="tx1"/>
                </a:solidFill>
              </a:rPr>
            </a:br>
            <a:r>
              <a:rPr lang="pl-PL" b="1" dirty="0">
                <a:solidFill>
                  <a:schemeClr val="tx1"/>
                </a:solidFill>
              </a:rPr>
              <a:t/>
            </a:r>
            <a:br>
              <a:rPr lang="pl-PL" b="1" dirty="0">
                <a:solidFill>
                  <a:schemeClr val="tx1"/>
                </a:solidFill>
              </a:rPr>
            </a:br>
            <a:r>
              <a:rPr lang="pl-PL" b="1" dirty="0" smtClean="0">
                <a:solidFill>
                  <a:schemeClr val="tx1"/>
                </a:solidFill>
              </a:rPr>
              <a:t>węglowodany ogółem –</a:t>
            </a:r>
            <a:br>
              <a:rPr lang="pl-PL" b="1" dirty="0" smtClean="0">
                <a:solidFill>
                  <a:schemeClr val="tx1"/>
                </a:solidFill>
              </a:rPr>
            </a:br>
            <a:r>
              <a:rPr lang="pl-PL" b="1" dirty="0" smtClean="0">
                <a:solidFill>
                  <a:schemeClr val="tx1"/>
                </a:solidFill>
              </a:rPr>
              <a:t/>
            </a:r>
            <a:br>
              <a:rPr lang="pl-PL" b="1" dirty="0" smtClean="0">
                <a:solidFill>
                  <a:schemeClr val="tx1"/>
                </a:solidFill>
              </a:rPr>
            </a:br>
            <a:r>
              <a:rPr lang="pl-PL" b="1" dirty="0" smtClean="0">
                <a:solidFill>
                  <a:schemeClr val="tx1"/>
                </a:solidFill>
              </a:rPr>
              <a:t> błonnik pokarmowy</a:t>
            </a:r>
            <a:r>
              <a:rPr lang="pl-PL" dirty="0" smtClean="0"/>
              <a:t> 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 flipV="1">
            <a:off x="3354442" y="7245424"/>
            <a:ext cx="5114778" cy="360040"/>
          </a:xfrm>
        </p:spPr>
        <p:txBody>
          <a:bodyPr>
            <a:normAutofit lnSpcReduction="10000"/>
          </a:bodyPr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75079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2"/>
          <p:cNvSpPr txBox="1">
            <a:spLocks/>
          </p:cNvSpPr>
          <p:nvPr/>
        </p:nvSpPr>
        <p:spPr>
          <a:xfrm>
            <a:off x="1403648" y="27856"/>
            <a:ext cx="7734537" cy="6830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endParaRPr lang="pl-PL" sz="4400" dirty="0"/>
          </a:p>
        </p:txBody>
      </p:sp>
      <p:sp>
        <p:nvSpPr>
          <p:cNvPr id="7" name="Prostokąt 6"/>
          <p:cNvSpPr/>
          <p:nvPr/>
        </p:nvSpPr>
        <p:spPr>
          <a:xfrm>
            <a:off x="2286000" y="27856"/>
            <a:ext cx="6858000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4000" b="1" u="sng" dirty="0"/>
              <a:t>Wymienniki węglowodanowe </a:t>
            </a:r>
            <a:r>
              <a:rPr lang="pl-PL" sz="4000" dirty="0"/>
              <a:t>są szczególnie przydatne osobom chorującym na cukrzycę </a:t>
            </a:r>
            <a:r>
              <a:rPr lang="pl-PL" sz="4000" b="1" dirty="0">
                <a:solidFill>
                  <a:srgbClr val="FF0000"/>
                </a:solidFill>
              </a:rPr>
              <a:t>podczas insulinoterapii</a:t>
            </a:r>
            <a:r>
              <a:rPr lang="pl-PL" sz="4000" dirty="0"/>
              <a:t>, kiedy należy dokładnie zbilansować ilość spożywanych węglowodanów z dawkami insuliny. </a:t>
            </a:r>
          </a:p>
        </p:txBody>
      </p:sp>
    </p:spTree>
    <p:extLst>
      <p:ext uri="{BB962C8B-B14F-4D97-AF65-F5344CB8AC3E}">
        <p14:creationId xmlns:p14="http://schemas.microsoft.com/office/powerpoint/2010/main" val="868977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331640" y="0"/>
            <a:ext cx="7704856" cy="1944216"/>
          </a:xfrm>
        </p:spPr>
        <p:txBody>
          <a:bodyPr>
            <a:normAutofit fontScale="90000"/>
          </a:bodyPr>
          <a:lstStyle/>
          <a:p>
            <a:pPr algn="ctr"/>
            <a:r>
              <a:rPr lang="pl-PL" sz="4400" b="1" u="sng" dirty="0" smtClean="0"/>
              <a:t>Korzyści ze stosowania wymienników wynikają przede wszystkim z :</a:t>
            </a: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439144" y="2033464"/>
            <a:ext cx="7704856" cy="4824536"/>
          </a:xfrm>
        </p:spPr>
        <p:txBody>
          <a:bodyPr>
            <a:normAutofit/>
          </a:bodyPr>
          <a:lstStyle/>
          <a:p>
            <a:r>
              <a:rPr lang="pl-PL" sz="4000" dirty="0">
                <a:solidFill>
                  <a:schemeClr val="tx1"/>
                </a:solidFill>
              </a:rPr>
              <a:t>uregulowania ilości spożywanych </a:t>
            </a:r>
            <a:r>
              <a:rPr lang="pl-PL" sz="4000" dirty="0" smtClean="0">
                <a:solidFill>
                  <a:schemeClr val="tx1"/>
                </a:solidFill>
              </a:rPr>
              <a:t>węglowodanów</a:t>
            </a:r>
          </a:p>
          <a:p>
            <a:r>
              <a:rPr lang="pl-PL" sz="4000" dirty="0" smtClean="0">
                <a:solidFill>
                  <a:schemeClr val="tx1"/>
                </a:solidFill>
              </a:rPr>
              <a:t> </a:t>
            </a:r>
            <a:r>
              <a:rPr lang="pl-PL" sz="4000" dirty="0">
                <a:solidFill>
                  <a:schemeClr val="tx1"/>
                </a:solidFill>
              </a:rPr>
              <a:t>unormowania glikemii </a:t>
            </a:r>
          </a:p>
          <a:p>
            <a:r>
              <a:rPr lang="pl-PL" sz="4000" dirty="0" smtClean="0">
                <a:solidFill>
                  <a:schemeClr val="tx1"/>
                </a:solidFill>
              </a:rPr>
              <a:t> </a:t>
            </a:r>
            <a:r>
              <a:rPr lang="pl-PL" sz="4000" dirty="0">
                <a:solidFill>
                  <a:schemeClr val="tx1"/>
                </a:solidFill>
              </a:rPr>
              <a:t>urozmaicenia </a:t>
            </a:r>
            <a:r>
              <a:rPr lang="pl-PL" sz="4000" dirty="0" smtClean="0">
                <a:solidFill>
                  <a:schemeClr val="tx1"/>
                </a:solidFill>
              </a:rPr>
              <a:t>jadłospisu</a:t>
            </a:r>
          </a:p>
          <a:p>
            <a:r>
              <a:rPr lang="pl-PL" sz="4000" dirty="0" smtClean="0">
                <a:solidFill>
                  <a:schemeClr val="tx1"/>
                </a:solidFill>
              </a:rPr>
              <a:t>Zapobiegania nadwagi i otyłości </a:t>
            </a:r>
            <a:endParaRPr lang="pl-PL" sz="40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6899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91680" y="0"/>
            <a:ext cx="7452320" cy="1484784"/>
          </a:xfrm>
        </p:spPr>
        <p:txBody>
          <a:bodyPr>
            <a:normAutofit/>
          </a:bodyPr>
          <a:lstStyle/>
          <a:p>
            <a:pPr algn="ctr"/>
            <a:r>
              <a:rPr lang="pl-PL" b="1" u="sng" dirty="0" smtClean="0">
                <a:solidFill>
                  <a:schemeClr val="tx1"/>
                </a:solidFill>
              </a:rPr>
              <a:t>Zawartość WW w przykładowych  produktach</a:t>
            </a:r>
            <a:endParaRPr lang="pl-PL" b="1" u="sng" dirty="0">
              <a:solidFill>
                <a:schemeClr val="tx1"/>
              </a:solidFill>
            </a:endParaRPr>
          </a:p>
        </p:txBody>
      </p:sp>
      <p:graphicFrame>
        <p:nvGraphicFramePr>
          <p:cNvPr id="7" name="Symbol zastępczy zawartości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0079463"/>
              </p:ext>
            </p:extLst>
          </p:nvPr>
        </p:nvGraphicFramePr>
        <p:xfrm>
          <a:off x="457200" y="1609725"/>
          <a:ext cx="7643192" cy="512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8237"/>
                <a:gridCol w="1520572"/>
                <a:gridCol w="1292486"/>
                <a:gridCol w="1321897"/>
              </a:tblGrid>
              <a:tr h="320255">
                <a:tc>
                  <a:txBody>
                    <a:bodyPr/>
                    <a:lstStyle/>
                    <a:p>
                      <a:r>
                        <a:rPr lang="pl-PL" dirty="0" smtClean="0"/>
                        <a:t>Produkt</a:t>
                      </a:r>
                      <a:r>
                        <a:rPr lang="pl-PL" baseline="0" dirty="0" smtClean="0"/>
                        <a:t> 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Ilość 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Kalorie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WW</a:t>
                      </a:r>
                      <a:endParaRPr lang="pl-PL" dirty="0"/>
                    </a:p>
                  </a:txBody>
                  <a:tcPr/>
                </a:tc>
              </a:tr>
              <a:tr h="320255">
                <a:tc>
                  <a:txBody>
                    <a:bodyPr/>
                    <a:lstStyle/>
                    <a:p>
                      <a:pPr algn="l" fontAlgn="base"/>
                      <a:r>
                        <a:rPr lang="pl-PL" b="0" i="0" dirty="0">
                          <a:solidFill>
                            <a:srgbClr val="000000"/>
                          </a:solidFill>
                          <a:effectLst/>
                          <a:latin typeface="helvl"/>
                        </a:rPr>
                        <a:t>Banan (1 szt.)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l-PL" b="0" i="0">
                          <a:solidFill>
                            <a:srgbClr val="000000"/>
                          </a:solidFill>
                          <a:effectLst/>
                          <a:latin typeface="helvl"/>
                        </a:rPr>
                        <a:t>180 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l-PL" b="0" i="0">
                          <a:solidFill>
                            <a:srgbClr val="000000"/>
                          </a:solidFill>
                          <a:effectLst/>
                          <a:latin typeface="helvl"/>
                        </a:rPr>
                        <a:t>108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l-PL" b="0" i="0" dirty="0">
                          <a:solidFill>
                            <a:srgbClr val="000000"/>
                          </a:solidFill>
                          <a:effectLst/>
                          <a:latin typeface="helvl"/>
                        </a:rPr>
                        <a:t>2,7</a:t>
                      </a:r>
                    </a:p>
                  </a:txBody>
                  <a:tcPr anchor="ctr"/>
                </a:tc>
              </a:tr>
              <a:tr h="320255">
                <a:tc>
                  <a:txBody>
                    <a:bodyPr/>
                    <a:lstStyle/>
                    <a:p>
                      <a:pPr algn="l" fontAlgn="base"/>
                      <a:r>
                        <a:rPr lang="pl-PL" b="0" i="0" dirty="0" smtClean="0">
                          <a:solidFill>
                            <a:srgbClr val="000000"/>
                          </a:solidFill>
                          <a:effectLst/>
                          <a:latin typeface="helvl"/>
                        </a:rPr>
                        <a:t>Jabłko </a:t>
                      </a:r>
                      <a:r>
                        <a:rPr lang="pl-PL" b="0" i="0" dirty="0">
                          <a:solidFill>
                            <a:srgbClr val="000000"/>
                          </a:solidFill>
                          <a:effectLst/>
                          <a:latin typeface="helvl"/>
                        </a:rPr>
                        <a:t>(1 szt.)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l-PL" b="0" i="0">
                          <a:solidFill>
                            <a:srgbClr val="000000"/>
                          </a:solidFill>
                          <a:effectLst/>
                          <a:latin typeface="helvl"/>
                        </a:rPr>
                        <a:t>150 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l-PL" b="0" i="0">
                          <a:solidFill>
                            <a:srgbClr val="000000"/>
                          </a:solidFill>
                          <a:effectLst/>
                          <a:latin typeface="helvl"/>
                        </a:rPr>
                        <a:t>51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l-PL" b="0" i="0" dirty="0">
                          <a:solidFill>
                            <a:srgbClr val="000000"/>
                          </a:solidFill>
                          <a:effectLst/>
                          <a:latin typeface="helvl"/>
                        </a:rPr>
                        <a:t>1,3</a:t>
                      </a:r>
                    </a:p>
                  </a:txBody>
                  <a:tcPr anchor="ctr"/>
                </a:tc>
              </a:tr>
              <a:tr h="320255">
                <a:tc>
                  <a:txBody>
                    <a:bodyPr/>
                    <a:lstStyle/>
                    <a:p>
                      <a:pPr algn="l" fontAlgn="base"/>
                      <a:r>
                        <a:rPr lang="pl-PL" b="0" i="0" dirty="0">
                          <a:solidFill>
                            <a:srgbClr val="000000"/>
                          </a:solidFill>
                          <a:effectLst/>
                          <a:latin typeface="helvl"/>
                        </a:rPr>
                        <a:t>Kalafior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l-PL" b="0" i="0">
                          <a:solidFill>
                            <a:srgbClr val="000000"/>
                          </a:solidFill>
                          <a:effectLst/>
                          <a:latin typeface="helvl"/>
                        </a:rPr>
                        <a:t>100 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l-PL" b="0" i="0">
                          <a:solidFill>
                            <a:srgbClr val="000000"/>
                          </a:solidFill>
                          <a:effectLst/>
                          <a:latin typeface="helvl"/>
                        </a:rPr>
                        <a:t>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l-PL" b="0" i="0" dirty="0">
                          <a:solidFill>
                            <a:srgbClr val="000000"/>
                          </a:solidFill>
                          <a:effectLst/>
                          <a:latin typeface="helvl"/>
                        </a:rPr>
                        <a:t>0,3</a:t>
                      </a:r>
                    </a:p>
                  </a:txBody>
                  <a:tcPr anchor="ctr"/>
                </a:tc>
              </a:tr>
              <a:tr h="320255">
                <a:tc>
                  <a:txBody>
                    <a:bodyPr/>
                    <a:lstStyle/>
                    <a:p>
                      <a:pPr algn="l" fontAlgn="base"/>
                      <a:r>
                        <a:rPr lang="pl-PL" b="0" i="0" dirty="0">
                          <a:solidFill>
                            <a:srgbClr val="000000"/>
                          </a:solidFill>
                          <a:effectLst/>
                          <a:latin typeface="helvl"/>
                        </a:rPr>
                        <a:t>Kukurydza w puszce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l-PL" b="0" i="0">
                          <a:solidFill>
                            <a:srgbClr val="000000"/>
                          </a:solidFill>
                          <a:effectLst/>
                          <a:latin typeface="helvl"/>
                        </a:rPr>
                        <a:t>100 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l-PL" b="0" i="0">
                          <a:solidFill>
                            <a:srgbClr val="000000"/>
                          </a:solidFill>
                          <a:effectLst/>
                          <a:latin typeface="helvl"/>
                        </a:rPr>
                        <a:t>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l-PL" b="0" i="0" dirty="0">
                          <a:solidFill>
                            <a:srgbClr val="000000"/>
                          </a:solidFill>
                          <a:effectLst/>
                          <a:latin typeface="helvl"/>
                        </a:rPr>
                        <a:t>0,2</a:t>
                      </a:r>
                    </a:p>
                  </a:txBody>
                  <a:tcPr anchor="ctr"/>
                </a:tc>
              </a:tr>
              <a:tr h="320255">
                <a:tc>
                  <a:txBody>
                    <a:bodyPr/>
                    <a:lstStyle/>
                    <a:p>
                      <a:pPr algn="l" fontAlgn="base"/>
                      <a:r>
                        <a:rPr lang="pl-PL" b="0" i="0" dirty="0">
                          <a:solidFill>
                            <a:srgbClr val="000000"/>
                          </a:solidFill>
                          <a:effectLst/>
                          <a:latin typeface="helvl"/>
                        </a:rPr>
                        <a:t>Baton </a:t>
                      </a:r>
                      <a:r>
                        <a:rPr lang="pl-PL" b="0" i="0" dirty="0" err="1">
                          <a:solidFill>
                            <a:srgbClr val="000000"/>
                          </a:solidFill>
                          <a:effectLst/>
                          <a:latin typeface="helvl"/>
                        </a:rPr>
                        <a:t>Snickers</a:t>
                      </a:r>
                      <a:r>
                        <a:rPr lang="pl-PL" b="0" i="0" dirty="0">
                          <a:solidFill>
                            <a:srgbClr val="000000"/>
                          </a:solidFill>
                          <a:effectLst/>
                          <a:latin typeface="helvl"/>
                        </a:rPr>
                        <a:t> (1 szt.)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l-PL" b="0" i="0">
                          <a:solidFill>
                            <a:srgbClr val="000000"/>
                          </a:solidFill>
                          <a:effectLst/>
                          <a:latin typeface="helvl"/>
                        </a:rPr>
                        <a:t>60 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l-PL" b="0" i="0">
                          <a:solidFill>
                            <a:srgbClr val="000000"/>
                          </a:solidFill>
                          <a:effectLst/>
                          <a:latin typeface="helvl"/>
                        </a:rPr>
                        <a:t>298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l-PL" b="0" i="0" dirty="0">
                          <a:solidFill>
                            <a:srgbClr val="000000"/>
                          </a:solidFill>
                          <a:effectLst/>
                          <a:latin typeface="helvl"/>
                        </a:rPr>
                        <a:t>3,2</a:t>
                      </a:r>
                    </a:p>
                  </a:txBody>
                  <a:tcPr anchor="ctr"/>
                </a:tc>
              </a:tr>
              <a:tr h="320255">
                <a:tc>
                  <a:txBody>
                    <a:bodyPr/>
                    <a:lstStyle/>
                    <a:p>
                      <a:pPr algn="l" fontAlgn="base"/>
                      <a:r>
                        <a:rPr lang="pl-PL" b="0" i="0" dirty="0">
                          <a:solidFill>
                            <a:srgbClr val="000000"/>
                          </a:solidFill>
                          <a:effectLst/>
                          <a:latin typeface="helvl"/>
                        </a:rPr>
                        <a:t>Pączek (1 szt.)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l-PL" b="0" i="0">
                          <a:solidFill>
                            <a:srgbClr val="000000"/>
                          </a:solidFill>
                          <a:effectLst/>
                          <a:latin typeface="helvl"/>
                        </a:rPr>
                        <a:t>50 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l-PL" b="0" i="0">
                          <a:solidFill>
                            <a:srgbClr val="000000"/>
                          </a:solidFill>
                          <a:effectLst/>
                          <a:latin typeface="helvl"/>
                        </a:rPr>
                        <a:t>189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l-PL" b="0" i="0" dirty="0">
                          <a:solidFill>
                            <a:srgbClr val="000000"/>
                          </a:solidFill>
                          <a:effectLst/>
                          <a:latin typeface="helvl"/>
                        </a:rPr>
                        <a:t>2,6</a:t>
                      </a:r>
                    </a:p>
                  </a:txBody>
                  <a:tcPr anchor="ctr"/>
                </a:tc>
              </a:tr>
              <a:tr h="320255">
                <a:tc>
                  <a:txBody>
                    <a:bodyPr/>
                    <a:lstStyle/>
                    <a:p>
                      <a:pPr algn="l" fontAlgn="base"/>
                      <a:r>
                        <a:rPr lang="pl-PL" b="0" i="0" dirty="0">
                          <a:solidFill>
                            <a:srgbClr val="000000"/>
                          </a:solidFill>
                          <a:effectLst/>
                          <a:latin typeface="helvl"/>
                        </a:rPr>
                        <a:t>Chipsy (10 </a:t>
                      </a:r>
                      <a:r>
                        <a:rPr lang="pl-PL" b="0" i="0" dirty="0" err="1">
                          <a:solidFill>
                            <a:srgbClr val="000000"/>
                          </a:solidFill>
                          <a:effectLst/>
                          <a:latin typeface="helvl"/>
                        </a:rPr>
                        <a:t>szt</a:t>
                      </a:r>
                      <a:r>
                        <a:rPr lang="pl-PL" b="0" i="0" dirty="0">
                          <a:solidFill>
                            <a:srgbClr val="000000"/>
                          </a:solidFill>
                          <a:effectLst/>
                          <a:latin typeface="helvl"/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l-PL" b="0" i="0">
                          <a:solidFill>
                            <a:srgbClr val="000000"/>
                          </a:solidFill>
                          <a:effectLst/>
                          <a:latin typeface="helvl"/>
                        </a:rPr>
                        <a:t>45 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l-PL" b="0" i="0">
                          <a:solidFill>
                            <a:srgbClr val="000000"/>
                          </a:solidFill>
                          <a:effectLst/>
                          <a:latin typeface="helvl"/>
                        </a:rPr>
                        <a:t>242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l-PL" b="0" i="0" dirty="0">
                          <a:solidFill>
                            <a:srgbClr val="000000"/>
                          </a:solidFill>
                          <a:effectLst/>
                          <a:latin typeface="helvl"/>
                        </a:rPr>
                        <a:t>2,4</a:t>
                      </a:r>
                    </a:p>
                  </a:txBody>
                  <a:tcPr anchor="ctr"/>
                </a:tc>
              </a:tr>
              <a:tr h="320255">
                <a:tc>
                  <a:txBody>
                    <a:bodyPr/>
                    <a:lstStyle/>
                    <a:p>
                      <a:pPr algn="l" fontAlgn="base"/>
                      <a:r>
                        <a:rPr lang="pl-PL" b="0" i="0" dirty="0">
                          <a:solidFill>
                            <a:srgbClr val="000000"/>
                          </a:solidFill>
                          <a:effectLst/>
                          <a:latin typeface="helvl"/>
                        </a:rPr>
                        <a:t>Rosół z drobiu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l-PL" b="0" i="0">
                          <a:solidFill>
                            <a:srgbClr val="000000"/>
                          </a:solidFill>
                          <a:effectLst/>
                          <a:latin typeface="helvl"/>
                        </a:rPr>
                        <a:t>250 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l-PL" b="0" i="0">
                          <a:solidFill>
                            <a:srgbClr val="000000"/>
                          </a:solidFill>
                          <a:effectLst/>
                          <a:latin typeface="helvl"/>
                        </a:rPr>
                        <a:t>72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l-PL" b="0" i="0" dirty="0">
                          <a:solidFill>
                            <a:srgbClr val="000000"/>
                          </a:solidFill>
                          <a:effectLst/>
                          <a:latin typeface="helvl"/>
                        </a:rPr>
                        <a:t>1,5</a:t>
                      </a:r>
                    </a:p>
                  </a:txBody>
                  <a:tcPr anchor="ctr"/>
                </a:tc>
              </a:tr>
              <a:tr h="320255">
                <a:tc>
                  <a:txBody>
                    <a:bodyPr/>
                    <a:lstStyle/>
                    <a:p>
                      <a:pPr algn="l" fontAlgn="base"/>
                      <a:r>
                        <a:rPr lang="pl-PL" b="0" i="0" dirty="0">
                          <a:solidFill>
                            <a:srgbClr val="000000"/>
                          </a:solidFill>
                          <a:effectLst/>
                          <a:latin typeface="helvl"/>
                        </a:rPr>
                        <a:t>Pomidorowa z makaronem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l-PL" b="0" i="0">
                          <a:solidFill>
                            <a:srgbClr val="000000"/>
                          </a:solidFill>
                          <a:effectLst/>
                          <a:latin typeface="helvl"/>
                        </a:rPr>
                        <a:t>250 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l-PL" b="0" i="0">
                          <a:solidFill>
                            <a:srgbClr val="000000"/>
                          </a:solidFill>
                          <a:effectLst/>
                          <a:latin typeface="helvl"/>
                        </a:rPr>
                        <a:t>90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l-PL" b="0" i="0" dirty="0">
                          <a:solidFill>
                            <a:srgbClr val="000000"/>
                          </a:solidFill>
                          <a:effectLst/>
                          <a:latin typeface="helvl"/>
                        </a:rPr>
                        <a:t>0,8</a:t>
                      </a:r>
                    </a:p>
                  </a:txBody>
                  <a:tcPr anchor="ctr"/>
                </a:tc>
              </a:tr>
              <a:tr h="320255">
                <a:tc>
                  <a:txBody>
                    <a:bodyPr/>
                    <a:lstStyle/>
                    <a:p>
                      <a:pPr algn="l" fontAlgn="base"/>
                      <a:r>
                        <a:rPr lang="pl-PL" b="0" i="0" dirty="0">
                          <a:solidFill>
                            <a:srgbClr val="000000"/>
                          </a:solidFill>
                          <a:effectLst/>
                          <a:latin typeface="helvl"/>
                        </a:rPr>
                        <a:t>Cola, oranżada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l-PL" b="0" i="0">
                          <a:solidFill>
                            <a:srgbClr val="000000"/>
                          </a:solidFill>
                          <a:effectLst/>
                          <a:latin typeface="helvl"/>
                        </a:rPr>
                        <a:t>250 ml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l-PL" b="0" i="0">
                          <a:solidFill>
                            <a:srgbClr val="000000"/>
                          </a:solidFill>
                          <a:effectLst/>
                          <a:latin typeface="helvl"/>
                        </a:rPr>
                        <a:t>105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l-PL" b="0" i="0" dirty="0">
                          <a:solidFill>
                            <a:srgbClr val="000000"/>
                          </a:solidFill>
                          <a:effectLst/>
                          <a:latin typeface="helvl"/>
                        </a:rPr>
                        <a:t>2,6</a:t>
                      </a:r>
                    </a:p>
                  </a:txBody>
                  <a:tcPr anchor="ctr"/>
                </a:tc>
              </a:tr>
              <a:tr h="320255">
                <a:tc>
                  <a:txBody>
                    <a:bodyPr/>
                    <a:lstStyle/>
                    <a:p>
                      <a:pPr algn="l" fontAlgn="base"/>
                      <a:r>
                        <a:rPr lang="pl-PL" b="0" i="0" dirty="0">
                          <a:solidFill>
                            <a:srgbClr val="000000"/>
                          </a:solidFill>
                          <a:effectLst/>
                          <a:latin typeface="helvl"/>
                        </a:rPr>
                        <a:t>Ser żółty (plaster)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l-PL" b="0" i="0">
                          <a:solidFill>
                            <a:srgbClr val="000000"/>
                          </a:solidFill>
                          <a:effectLst/>
                          <a:latin typeface="helvl"/>
                        </a:rPr>
                        <a:t>20 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l-PL" b="0" i="0">
                          <a:solidFill>
                            <a:srgbClr val="000000"/>
                          </a:solidFill>
                          <a:effectLst/>
                          <a:latin typeface="helvl"/>
                        </a:rPr>
                        <a:t>58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l-PL" b="0" i="0" dirty="0">
                          <a:solidFill>
                            <a:srgbClr val="000000"/>
                          </a:solidFill>
                          <a:effectLst/>
                          <a:latin typeface="helvl"/>
                        </a:rPr>
                        <a:t>0</a:t>
                      </a:r>
                    </a:p>
                  </a:txBody>
                  <a:tcPr anchor="ctr"/>
                </a:tc>
              </a:tr>
              <a:tr h="320255">
                <a:tc>
                  <a:txBody>
                    <a:bodyPr/>
                    <a:lstStyle/>
                    <a:p>
                      <a:pPr algn="l" fontAlgn="base"/>
                      <a:r>
                        <a:rPr lang="pl-PL" b="0" i="0" dirty="0">
                          <a:solidFill>
                            <a:srgbClr val="000000"/>
                          </a:solidFill>
                          <a:effectLst/>
                          <a:latin typeface="helvl"/>
                        </a:rPr>
                        <a:t>Jogurt z owocami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l-PL" b="0" i="0">
                          <a:solidFill>
                            <a:srgbClr val="000000"/>
                          </a:solidFill>
                          <a:effectLst/>
                          <a:latin typeface="helvl"/>
                        </a:rPr>
                        <a:t>250 ml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l-PL" b="0" i="0">
                          <a:solidFill>
                            <a:srgbClr val="000000"/>
                          </a:solidFill>
                          <a:effectLst/>
                          <a:latin typeface="helvl"/>
                        </a:rPr>
                        <a:t>150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l-PL" b="0" i="0" dirty="0">
                          <a:solidFill>
                            <a:srgbClr val="000000"/>
                          </a:solidFill>
                          <a:effectLst/>
                          <a:latin typeface="helvl"/>
                        </a:rPr>
                        <a:t>2,1</a:t>
                      </a:r>
                    </a:p>
                  </a:txBody>
                  <a:tcPr anchor="ctr"/>
                </a:tc>
              </a:tr>
              <a:tr h="320255">
                <a:tc>
                  <a:txBody>
                    <a:bodyPr/>
                    <a:lstStyle/>
                    <a:p>
                      <a:pPr algn="l" fontAlgn="base"/>
                      <a:r>
                        <a:rPr lang="pl-PL" b="0" i="0" dirty="0">
                          <a:solidFill>
                            <a:srgbClr val="000000"/>
                          </a:solidFill>
                          <a:effectLst/>
                          <a:latin typeface="helvl"/>
                        </a:rPr>
                        <a:t>Chleb pszenny (kromka)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l-PL" b="0" i="0">
                          <a:solidFill>
                            <a:srgbClr val="000000"/>
                          </a:solidFill>
                          <a:effectLst/>
                          <a:latin typeface="helvl"/>
                        </a:rPr>
                        <a:t>40 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l-PL" b="0" i="0">
                          <a:solidFill>
                            <a:srgbClr val="000000"/>
                          </a:solidFill>
                          <a:effectLst/>
                          <a:latin typeface="helvl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l-PL" b="0" i="0" dirty="0">
                          <a:solidFill>
                            <a:srgbClr val="000000"/>
                          </a:solidFill>
                          <a:effectLst/>
                          <a:latin typeface="helvl"/>
                        </a:rPr>
                        <a:t>2,2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-972616" y="1353542"/>
            <a:ext cx="184731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pl-PL" altLang="pl-P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pl-PL" altLang="pl-P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pl-PL" altLang="pl-P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pl-PL" altLang="pl-P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7973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403648" y="26166"/>
            <a:ext cx="7740352" cy="1602634"/>
          </a:xfrm>
        </p:spPr>
        <p:txBody>
          <a:bodyPr>
            <a:noAutofit/>
          </a:bodyPr>
          <a:lstStyle/>
          <a:p>
            <a:pPr algn="ctr"/>
            <a:r>
              <a:rPr lang="pl-PL" b="1" u="sng" dirty="0" smtClean="0"/>
              <a:t>Jak obliczyć dzienne zapotrzebowanie na WW dla diabetyka?</a:t>
            </a:r>
            <a:endParaRPr lang="pl-PL" b="1" u="sng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547664" y="1772816"/>
            <a:ext cx="7586329" cy="5085184"/>
          </a:xfrm>
        </p:spPr>
        <p:txBody>
          <a:bodyPr>
            <a:noAutofit/>
          </a:bodyPr>
          <a:lstStyle/>
          <a:p>
            <a:r>
              <a:rPr lang="pl-PL" sz="3200" dirty="0">
                <a:solidFill>
                  <a:schemeClr val="tx1"/>
                </a:solidFill>
              </a:rPr>
              <a:t>Według Polskiego Towarzystwa Diabetologicznego, węglowodany powinny stanowić około 45-50 proc. przyjmowanych kalorii. </a:t>
            </a:r>
            <a:endParaRPr lang="pl-PL" sz="3200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pl-PL" sz="3200" dirty="0"/>
          </a:p>
          <a:p>
            <a:pPr marL="0" indent="0" algn="ctr">
              <a:buNone/>
            </a:pPr>
            <a:r>
              <a:rPr lang="pl-PL" sz="3200" dirty="0" smtClean="0">
                <a:solidFill>
                  <a:srgbClr val="FF0000"/>
                </a:solidFill>
              </a:rPr>
              <a:t>Aby obliczyć</a:t>
            </a:r>
            <a:r>
              <a:rPr lang="pl-PL" sz="3200" dirty="0">
                <a:solidFill>
                  <a:srgbClr val="FF0000"/>
                </a:solidFill>
              </a:rPr>
              <a:t>, ile WW dziennie </a:t>
            </a:r>
            <a:r>
              <a:rPr lang="pl-PL" sz="3200" dirty="0" smtClean="0">
                <a:solidFill>
                  <a:srgbClr val="FF0000"/>
                </a:solidFill>
              </a:rPr>
              <a:t>potrzebuje dana osoba, </a:t>
            </a:r>
            <a:r>
              <a:rPr lang="pl-PL" sz="3200" dirty="0">
                <a:solidFill>
                  <a:srgbClr val="FF0000"/>
                </a:solidFill>
              </a:rPr>
              <a:t>najpierw </a:t>
            </a:r>
            <a:r>
              <a:rPr lang="pl-PL" sz="3200" dirty="0" smtClean="0">
                <a:solidFill>
                  <a:srgbClr val="FF0000"/>
                </a:solidFill>
              </a:rPr>
              <a:t>należy obliczyć, </a:t>
            </a:r>
            <a:r>
              <a:rPr lang="pl-PL" sz="3200" dirty="0">
                <a:solidFill>
                  <a:srgbClr val="FF0000"/>
                </a:solidFill>
              </a:rPr>
              <a:t>jaką część </a:t>
            </a:r>
            <a:r>
              <a:rPr lang="pl-PL" sz="3200" dirty="0" smtClean="0">
                <a:solidFill>
                  <a:srgbClr val="FF0000"/>
                </a:solidFill>
              </a:rPr>
              <a:t>zapotrzebowania </a:t>
            </a:r>
            <a:r>
              <a:rPr lang="pl-PL" sz="3200" dirty="0">
                <a:solidFill>
                  <a:srgbClr val="FF0000"/>
                </a:solidFill>
              </a:rPr>
              <a:t>kalorycznego powinny stanowić węglowodany.</a:t>
            </a:r>
          </a:p>
        </p:txBody>
      </p:sp>
    </p:spTree>
    <p:extLst>
      <p:ext uri="{BB962C8B-B14F-4D97-AF65-F5344CB8AC3E}">
        <p14:creationId xmlns:p14="http://schemas.microsoft.com/office/powerpoint/2010/main" val="1207512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979712" y="32858"/>
            <a:ext cx="7164288" cy="1595941"/>
          </a:xfrm>
        </p:spPr>
        <p:txBody>
          <a:bodyPr>
            <a:normAutofit fontScale="90000"/>
          </a:bodyPr>
          <a:lstStyle/>
          <a:p>
            <a:pPr algn="ctr"/>
            <a:r>
              <a:rPr lang="pl-PL" b="1" u="sng" dirty="0"/>
              <a:t>Jak </a:t>
            </a:r>
            <a:r>
              <a:rPr lang="pl-PL" b="1" u="sng" dirty="0" smtClean="0"/>
              <a:t>obliczyć dzienne zapotrzebowanie na WW dla diabetyka  ?              </a:t>
            </a:r>
            <a:endParaRPr lang="pl-PL" b="1" u="sng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187624" y="1628800"/>
            <a:ext cx="7956375" cy="5229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u="sng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Jeżeli dzienne zapotrzebowanie wynosi np. 2100 kcal (białka , tłuszcze , węglowodany), </a:t>
            </a:r>
          </a:p>
          <a:p>
            <a:pPr marL="0" indent="0" algn="ctr">
              <a:buNone/>
            </a:pPr>
            <a:r>
              <a:rPr lang="pl-PL" u="sng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to </a:t>
            </a:r>
            <a:r>
              <a:rPr lang="pl-PL" u="sng" dirty="0">
                <a:solidFill>
                  <a:schemeClr val="tx1"/>
                </a:solidFill>
                <a:latin typeface="Arial Black" panose="020B0A04020102020204" pitchFamily="34" charset="0"/>
              </a:rPr>
              <a:t>zapotrzebowanie na węglowodany wynosi: </a:t>
            </a:r>
            <a:endParaRPr lang="pl-PL" u="sng" dirty="0" smtClean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pl-PL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2100 </a:t>
            </a:r>
            <a:r>
              <a:rPr lang="pl-PL" dirty="0">
                <a:solidFill>
                  <a:srgbClr val="FF0000"/>
                </a:solidFill>
                <a:latin typeface="Arial Black" panose="020B0A04020102020204" pitchFamily="34" charset="0"/>
              </a:rPr>
              <a:t>x </a:t>
            </a:r>
            <a:r>
              <a:rPr lang="pl-PL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0,5 </a:t>
            </a:r>
            <a:r>
              <a:rPr lang="pl-PL" dirty="0">
                <a:solidFill>
                  <a:srgbClr val="FF0000"/>
                </a:solidFill>
                <a:latin typeface="Arial Black" panose="020B0A04020102020204" pitchFamily="34" charset="0"/>
              </a:rPr>
              <a:t>= </a:t>
            </a:r>
            <a:r>
              <a:rPr lang="pl-PL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1050kcal     </a:t>
            </a:r>
            <a:endParaRPr lang="pl-PL" dirty="0" smtClean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pl-PL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(0,5- zapotrzebowanie na węglowodany wynosi ok </a:t>
            </a:r>
            <a:r>
              <a:rPr lang="pl-PL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50% </a:t>
            </a:r>
            <a:r>
              <a:rPr lang="pl-PL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dziennego zapotrzebowania na kcal)</a:t>
            </a:r>
          </a:p>
          <a:p>
            <a:pPr marL="0" indent="0" algn="ctr">
              <a:buNone/>
            </a:pPr>
            <a:r>
              <a:rPr lang="pl-PL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1g </a:t>
            </a:r>
            <a:r>
              <a:rPr lang="pl-PL" dirty="0">
                <a:solidFill>
                  <a:srgbClr val="FF0000"/>
                </a:solidFill>
                <a:latin typeface="Arial Black" panose="020B0A04020102020204" pitchFamily="34" charset="0"/>
              </a:rPr>
              <a:t>węglowodanów </a:t>
            </a:r>
            <a:r>
              <a:rPr lang="pl-PL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= 4kcal</a:t>
            </a:r>
          </a:p>
          <a:p>
            <a:pPr marL="0" indent="0" algn="ctr">
              <a:buNone/>
            </a:pPr>
            <a:r>
              <a:rPr lang="pl-PL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1050kcal </a:t>
            </a:r>
            <a:r>
              <a:rPr lang="pl-PL" dirty="0">
                <a:solidFill>
                  <a:schemeClr val="tx1"/>
                </a:solidFill>
                <a:latin typeface="Arial Black" panose="020B0A04020102020204" pitchFamily="34" charset="0"/>
              </a:rPr>
              <a:t>: 4 = </a:t>
            </a:r>
            <a:r>
              <a:rPr lang="pl-PL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262,5g węglowodanów</a:t>
            </a:r>
          </a:p>
          <a:p>
            <a:pPr marL="0" indent="0" algn="ctr">
              <a:buNone/>
            </a:pPr>
            <a:r>
              <a:rPr lang="pl-PL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1 </a:t>
            </a:r>
            <a:r>
              <a:rPr lang="pl-PL" dirty="0">
                <a:solidFill>
                  <a:srgbClr val="FF0000"/>
                </a:solidFill>
                <a:latin typeface="Arial Black" panose="020B0A04020102020204" pitchFamily="34" charset="0"/>
              </a:rPr>
              <a:t>WW odpowiada takiej ilości produktu, w jakiej jest zawarte 10 g </a:t>
            </a:r>
            <a:r>
              <a:rPr lang="pl-PL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węglowodanów</a:t>
            </a:r>
          </a:p>
          <a:p>
            <a:pPr marL="0" indent="0" algn="ctr">
              <a:buNone/>
            </a:pPr>
            <a:r>
              <a:rPr lang="pl-PL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262,5 g : 10g  </a:t>
            </a:r>
            <a:r>
              <a:rPr lang="pl-PL" dirty="0">
                <a:solidFill>
                  <a:schemeClr val="tx1"/>
                </a:solidFill>
                <a:latin typeface="Arial Black" panose="020B0A04020102020204" pitchFamily="34" charset="0"/>
              </a:rPr>
              <a:t>= 26,25 WW na </a:t>
            </a:r>
            <a:r>
              <a:rPr lang="pl-PL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dobę. </a:t>
            </a:r>
          </a:p>
          <a:p>
            <a:pPr marL="0" indent="0" algn="ctr">
              <a:buNone/>
            </a:pPr>
            <a:r>
              <a:rPr lang="pl-PL" b="1" u="sng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Osoba ważąca</a:t>
            </a:r>
          </a:p>
          <a:p>
            <a:pPr marL="0" indent="0" algn="ctr">
              <a:buNone/>
            </a:pPr>
            <a:r>
              <a:rPr lang="pl-PL" b="1" u="sng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70 </a:t>
            </a:r>
            <a:r>
              <a:rPr lang="pl-PL" b="1" u="sng" dirty="0">
                <a:solidFill>
                  <a:schemeClr val="tx1"/>
                </a:solidFill>
                <a:latin typeface="Arial Black" panose="020B0A04020102020204" pitchFamily="34" charset="0"/>
              </a:rPr>
              <a:t>kg o prawidłowym BMI, prowadząca siedzący tryb życia, powinna zjeść dziennie ok. 26 WW na </a:t>
            </a:r>
            <a:r>
              <a:rPr lang="pl-PL" b="1" u="sng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dobę</a:t>
            </a:r>
            <a:endParaRPr lang="pl-PL" b="1" u="sng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9116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583160" y="0"/>
            <a:ext cx="7560840" cy="6858000"/>
          </a:xfrm>
        </p:spPr>
        <p:txBody>
          <a:bodyPr>
            <a:normAutofit/>
          </a:bodyPr>
          <a:lstStyle/>
          <a:p>
            <a:pPr algn="ctr"/>
            <a:r>
              <a:rPr lang="pl-PL" sz="6000" b="1" dirty="0">
                <a:solidFill>
                  <a:schemeClr val="tx1"/>
                </a:solidFill>
              </a:rPr>
              <a:t>Przykładowy Dzienny jadłospis diabetyka z </a:t>
            </a:r>
            <a:r>
              <a:rPr lang="pl-PL" sz="6000" b="1" dirty="0" smtClean="0">
                <a:solidFill>
                  <a:schemeClr val="tx1"/>
                </a:solidFill>
              </a:rPr>
              <a:t>uwzględnieniem wymienników węglowodanowych  </a:t>
            </a:r>
            <a:endParaRPr lang="pl-PL" sz="6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336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1184"/>
            <a:ext cx="7239000" cy="1058376"/>
          </a:xfrm>
        </p:spPr>
        <p:txBody>
          <a:bodyPr/>
          <a:lstStyle/>
          <a:p>
            <a:pPr algn="ctr"/>
            <a:r>
              <a:rPr lang="pl-PL" sz="4000" b="1" u="sng" dirty="0" smtClean="0"/>
              <a:t>Śniadanie</a:t>
            </a:r>
            <a:r>
              <a:rPr lang="pl-PL" b="1" u="sng" dirty="0" smtClean="0"/>
              <a:t> (7:00) -7WW</a:t>
            </a:r>
            <a:endParaRPr lang="pl-PL" b="1" u="sng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151112" y="1257198"/>
            <a:ext cx="7992888" cy="55892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2400" u="sng" dirty="0" smtClean="0">
                <a:solidFill>
                  <a:srgbClr val="FF0000"/>
                </a:solidFill>
              </a:rPr>
              <a:t> </a:t>
            </a:r>
            <a:r>
              <a:rPr lang="pl-PL" sz="2400" b="1" u="sng" dirty="0" smtClean="0">
                <a:solidFill>
                  <a:srgbClr val="FF0000"/>
                </a:solidFill>
              </a:rPr>
              <a:t>Propozycja nr. 1-</a:t>
            </a:r>
          </a:p>
          <a:p>
            <a:r>
              <a:rPr lang="pl-PL" sz="2400" dirty="0" smtClean="0">
                <a:solidFill>
                  <a:schemeClr val="tx1"/>
                </a:solidFill>
              </a:rPr>
              <a:t>400 ml jogurtu owocowego </a:t>
            </a:r>
            <a:r>
              <a:rPr lang="pl-PL" sz="2400" u="sng" dirty="0" smtClean="0">
                <a:solidFill>
                  <a:schemeClr val="tx1"/>
                </a:solidFill>
              </a:rPr>
              <a:t>(3,4 WW)</a:t>
            </a:r>
          </a:p>
          <a:p>
            <a:r>
              <a:rPr lang="pl-PL" sz="2400" dirty="0" smtClean="0">
                <a:solidFill>
                  <a:schemeClr val="tx1"/>
                </a:solidFill>
              </a:rPr>
              <a:t>60g otrębów pszennych </a:t>
            </a:r>
            <a:r>
              <a:rPr lang="pl-PL" sz="2400" u="sng" dirty="0" smtClean="0">
                <a:solidFill>
                  <a:schemeClr val="tx1"/>
                </a:solidFill>
              </a:rPr>
              <a:t>(3,6 WW)</a:t>
            </a:r>
          </a:p>
          <a:p>
            <a:pPr marL="0" indent="0" algn="ctr">
              <a:buNone/>
            </a:pPr>
            <a:r>
              <a:rPr lang="pl-PL" sz="2400" b="1" u="sng" dirty="0" smtClean="0">
                <a:solidFill>
                  <a:srgbClr val="FF0000"/>
                </a:solidFill>
              </a:rPr>
              <a:t>Propozycja nr. 2 -</a:t>
            </a:r>
          </a:p>
          <a:p>
            <a:pPr marL="0" indent="0" algn="ctr">
              <a:buNone/>
            </a:pPr>
            <a:r>
              <a:rPr lang="pl-PL" sz="2400" dirty="0" smtClean="0">
                <a:solidFill>
                  <a:schemeClr val="tx1"/>
                </a:solidFill>
              </a:rPr>
              <a:t>Owsianka z owocami leśnymi i miodem</a:t>
            </a:r>
          </a:p>
          <a:p>
            <a:r>
              <a:rPr lang="pl-PL" sz="2400" dirty="0" smtClean="0">
                <a:solidFill>
                  <a:schemeClr val="tx1"/>
                </a:solidFill>
              </a:rPr>
              <a:t>50g płatków owsianych </a:t>
            </a:r>
            <a:r>
              <a:rPr lang="pl-PL" sz="2400" u="sng" dirty="0" smtClean="0">
                <a:solidFill>
                  <a:schemeClr val="tx1"/>
                </a:solidFill>
              </a:rPr>
              <a:t>(4 WW)</a:t>
            </a:r>
          </a:p>
          <a:p>
            <a:r>
              <a:rPr lang="pl-PL" sz="2400" dirty="0" smtClean="0">
                <a:solidFill>
                  <a:schemeClr val="tx1"/>
                </a:solidFill>
              </a:rPr>
              <a:t>1 szklanka mleka </a:t>
            </a:r>
            <a:r>
              <a:rPr lang="pl-PL" sz="2400" u="sng" dirty="0" smtClean="0">
                <a:solidFill>
                  <a:schemeClr val="tx1"/>
                </a:solidFill>
              </a:rPr>
              <a:t>(1,4 WW)</a:t>
            </a:r>
          </a:p>
          <a:p>
            <a:r>
              <a:rPr lang="pl-PL" sz="2400" dirty="0" smtClean="0">
                <a:solidFill>
                  <a:schemeClr val="tx1"/>
                </a:solidFill>
              </a:rPr>
              <a:t>100 g owoców leśnych świeżych lub mrożonych </a:t>
            </a:r>
            <a:r>
              <a:rPr lang="pl-PL" sz="2400" u="sng" dirty="0" smtClean="0">
                <a:solidFill>
                  <a:schemeClr val="tx1"/>
                </a:solidFill>
              </a:rPr>
              <a:t>(0,8 WW)</a:t>
            </a:r>
          </a:p>
          <a:p>
            <a:r>
              <a:rPr lang="pl-PL" sz="2400" dirty="0">
                <a:solidFill>
                  <a:schemeClr val="tx1"/>
                </a:solidFill>
              </a:rPr>
              <a:t> </a:t>
            </a:r>
            <a:r>
              <a:rPr lang="pl-PL" sz="2400" dirty="0" smtClean="0">
                <a:solidFill>
                  <a:schemeClr val="tx1"/>
                </a:solidFill>
              </a:rPr>
              <a:t>0,5 łyżki miodu do smaku </a:t>
            </a:r>
            <a:r>
              <a:rPr lang="pl-PL" sz="2400" u="sng" dirty="0" smtClean="0">
                <a:solidFill>
                  <a:schemeClr val="tx1"/>
                </a:solidFill>
              </a:rPr>
              <a:t>(0,8 WW)</a:t>
            </a:r>
            <a:endParaRPr lang="pl-PL" sz="2400" u="sn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768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475656" y="116632"/>
            <a:ext cx="7239000" cy="998984"/>
          </a:xfrm>
        </p:spPr>
        <p:txBody>
          <a:bodyPr>
            <a:noAutofit/>
          </a:bodyPr>
          <a:lstStyle/>
          <a:p>
            <a:pPr algn="ctr"/>
            <a:r>
              <a:rPr lang="pl-PL" sz="4000" b="1" u="sng" dirty="0" smtClean="0"/>
              <a:t>Drugie śniadanie (10:00) – 2WW</a:t>
            </a:r>
            <a:endParaRPr lang="pl-PL" sz="4000" b="1" u="sng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223120" y="1697718"/>
            <a:ext cx="7920880" cy="51319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2400" b="1" u="sng" dirty="0" smtClean="0">
                <a:solidFill>
                  <a:srgbClr val="FF0000"/>
                </a:solidFill>
              </a:rPr>
              <a:t>Propozycja nr.1 </a:t>
            </a:r>
          </a:p>
          <a:p>
            <a:pPr marL="0" indent="0" algn="ctr">
              <a:buNone/>
            </a:pPr>
            <a:endParaRPr lang="pl-PL" sz="2400" u="sng" dirty="0" smtClean="0">
              <a:solidFill>
                <a:srgbClr val="FF0000"/>
              </a:solidFill>
            </a:endParaRPr>
          </a:p>
          <a:p>
            <a:r>
              <a:rPr lang="pl-PL" sz="2400" dirty="0" smtClean="0">
                <a:solidFill>
                  <a:schemeClr val="tx1"/>
                </a:solidFill>
              </a:rPr>
              <a:t>Śliwki suszone – 6 szt./30g </a:t>
            </a:r>
            <a:r>
              <a:rPr lang="pl-PL" sz="2400" u="sng" dirty="0" smtClean="0">
                <a:solidFill>
                  <a:schemeClr val="tx1"/>
                </a:solidFill>
              </a:rPr>
              <a:t>(2 WW)</a:t>
            </a:r>
          </a:p>
          <a:p>
            <a:pPr marL="0" indent="0">
              <a:buNone/>
            </a:pPr>
            <a:endParaRPr lang="pl-PL" sz="2400" dirty="0"/>
          </a:p>
          <a:p>
            <a:pPr marL="0" indent="0" algn="ctr">
              <a:buNone/>
            </a:pPr>
            <a:r>
              <a:rPr lang="pl-PL" sz="2400" b="1" u="sng" dirty="0" smtClean="0">
                <a:solidFill>
                  <a:srgbClr val="FF0000"/>
                </a:solidFill>
              </a:rPr>
              <a:t>Propozycja nr. 2 </a:t>
            </a:r>
          </a:p>
          <a:p>
            <a:pPr marL="0" indent="0" algn="ctr">
              <a:buNone/>
            </a:pPr>
            <a:endParaRPr lang="pl-PL" sz="2400" u="sng" dirty="0" smtClean="0">
              <a:solidFill>
                <a:srgbClr val="FF0000"/>
              </a:solidFill>
            </a:endParaRPr>
          </a:p>
          <a:p>
            <a:r>
              <a:rPr lang="pl-PL" sz="2400" dirty="0" smtClean="0">
                <a:solidFill>
                  <a:schemeClr val="tx1"/>
                </a:solidFill>
              </a:rPr>
              <a:t>Wafle ryżowe naturalne -3 szt. </a:t>
            </a:r>
            <a:r>
              <a:rPr lang="pl-PL" sz="2400" u="sng" dirty="0" smtClean="0">
                <a:solidFill>
                  <a:schemeClr val="tx1"/>
                </a:solidFill>
              </a:rPr>
              <a:t>(2 WW)</a:t>
            </a:r>
          </a:p>
          <a:p>
            <a:pPr marL="0" indent="0" algn="ctr">
              <a:buNone/>
            </a:pPr>
            <a:r>
              <a:rPr lang="pl-PL" sz="2400" b="1" u="sng" dirty="0" smtClean="0">
                <a:solidFill>
                  <a:srgbClr val="FF0000"/>
                </a:solidFill>
              </a:rPr>
              <a:t>Propozycja nr.3 </a:t>
            </a:r>
          </a:p>
          <a:p>
            <a:pPr marL="0" indent="0" algn="ctr">
              <a:buNone/>
            </a:pPr>
            <a:endParaRPr lang="pl-PL" sz="2400" u="sng" dirty="0" smtClean="0"/>
          </a:p>
          <a:p>
            <a:r>
              <a:rPr lang="pl-PL" sz="2400" dirty="0" smtClean="0">
                <a:solidFill>
                  <a:schemeClr val="tx1"/>
                </a:solidFill>
              </a:rPr>
              <a:t>Orzechy włoskie 100g </a:t>
            </a:r>
            <a:r>
              <a:rPr lang="pl-PL" sz="2400" u="sng" dirty="0" smtClean="0">
                <a:solidFill>
                  <a:schemeClr val="tx1"/>
                </a:solidFill>
              </a:rPr>
              <a:t>(2 WW)</a:t>
            </a:r>
          </a:p>
          <a:p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4163314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19672" y="44624"/>
            <a:ext cx="7239000" cy="911352"/>
          </a:xfrm>
        </p:spPr>
        <p:txBody>
          <a:bodyPr>
            <a:normAutofit/>
          </a:bodyPr>
          <a:lstStyle/>
          <a:p>
            <a:r>
              <a:rPr lang="pl-PL" sz="4000" b="1" u="sng" dirty="0" smtClean="0"/>
              <a:t>Obiad (13:00) – 7 WW </a:t>
            </a:r>
            <a:endParaRPr lang="pl-PL" sz="4000" b="1" u="sng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403648" y="980728"/>
            <a:ext cx="7740352" cy="587727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l-PL" sz="2400" b="1" u="sng" dirty="0" smtClean="0">
                <a:solidFill>
                  <a:srgbClr val="FF0000"/>
                </a:solidFill>
              </a:rPr>
              <a:t>Propozycja nr.1</a:t>
            </a:r>
          </a:p>
          <a:p>
            <a:r>
              <a:rPr lang="pl-PL" sz="2400" dirty="0">
                <a:solidFill>
                  <a:schemeClr val="tx1"/>
                </a:solidFill>
              </a:rPr>
              <a:t> </a:t>
            </a:r>
            <a:r>
              <a:rPr lang="pl-PL" sz="2400" dirty="0" smtClean="0">
                <a:solidFill>
                  <a:schemeClr val="tx1"/>
                </a:solidFill>
              </a:rPr>
              <a:t>400 g rosołu z drobiu </a:t>
            </a:r>
            <a:r>
              <a:rPr lang="pl-PL" sz="2400" u="sng" dirty="0" smtClean="0">
                <a:solidFill>
                  <a:schemeClr val="tx1"/>
                </a:solidFill>
              </a:rPr>
              <a:t>( 2,4WW)</a:t>
            </a:r>
          </a:p>
          <a:p>
            <a:r>
              <a:rPr lang="pl-PL" sz="2400" dirty="0" smtClean="0">
                <a:solidFill>
                  <a:schemeClr val="tx1"/>
                </a:solidFill>
              </a:rPr>
              <a:t>100g kotlet schabowy panierowany w bułce tartej  </a:t>
            </a:r>
            <a:r>
              <a:rPr lang="pl-PL" sz="2400" u="sng" dirty="0" smtClean="0">
                <a:solidFill>
                  <a:schemeClr val="tx1"/>
                </a:solidFill>
              </a:rPr>
              <a:t>(3 WW)</a:t>
            </a:r>
          </a:p>
          <a:p>
            <a:r>
              <a:rPr lang="pl-PL" sz="2400" dirty="0" smtClean="0">
                <a:solidFill>
                  <a:schemeClr val="tx1"/>
                </a:solidFill>
              </a:rPr>
              <a:t>100g ziemniaków </a:t>
            </a:r>
            <a:r>
              <a:rPr lang="pl-PL" sz="2400" u="sng" dirty="0" smtClean="0">
                <a:solidFill>
                  <a:schemeClr val="tx1"/>
                </a:solidFill>
              </a:rPr>
              <a:t>(1,3 WW)</a:t>
            </a:r>
          </a:p>
          <a:p>
            <a:r>
              <a:rPr lang="pl-PL" sz="2400" dirty="0" smtClean="0">
                <a:solidFill>
                  <a:schemeClr val="tx1"/>
                </a:solidFill>
              </a:rPr>
              <a:t>100g kiszonej kapusty </a:t>
            </a:r>
            <a:r>
              <a:rPr lang="pl-PL" sz="2400" u="sng" dirty="0" smtClean="0">
                <a:solidFill>
                  <a:schemeClr val="tx1"/>
                </a:solidFill>
              </a:rPr>
              <a:t>(0,3 WW)</a:t>
            </a:r>
          </a:p>
          <a:p>
            <a:pPr marL="0" indent="0" algn="ctr">
              <a:buNone/>
            </a:pPr>
            <a:r>
              <a:rPr lang="pl-PL" sz="2400" b="1" u="sng" dirty="0" smtClean="0">
                <a:solidFill>
                  <a:srgbClr val="FF0000"/>
                </a:solidFill>
              </a:rPr>
              <a:t>Propozycja nr. 2 </a:t>
            </a:r>
          </a:p>
          <a:p>
            <a:r>
              <a:rPr lang="pl-PL" sz="2400" dirty="0" smtClean="0">
                <a:solidFill>
                  <a:schemeClr val="tx1"/>
                </a:solidFill>
              </a:rPr>
              <a:t>350g Zupy krem z pomidorów </a:t>
            </a:r>
            <a:r>
              <a:rPr lang="pl-PL" sz="2400" u="sng" dirty="0" smtClean="0">
                <a:solidFill>
                  <a:schemeClr val="tx1"/>
                </a:solidFill>
              </a:rPr>
              <a:t>(1,6 WW)</a:t>
            </a:r>
          </a:p>
          <a:p>
            <a:r>
              <a:rPr lang="pl-PL" sz="2400" dirty="0" smtClean="0">
                <a:solidFill>
                  <a:schemeClr val="tx1"/>
                </a:solidFill>
              </a:rPr>
              <a:t>150g chudej cielęciny duszonej z selerem naciowym (50g),</a:t>
            </a:r>
            <a:r>
              <a:rPr lang="pl-PL" sz="2400" dirty="0">
                <a:solidFill>
                  <a:schemeClr val="tx1"/>
                </a:solidFill>
              </a:rPr>
              <a:t> cykorią (40 g), papryką (80 g), pieczarkami (60 g) i pomidorami (60 g), oliwa z oliwek (10 g</a:t>
            </a:r>
            <a:r>
              <a:rPr lang="pl-PL" sz="2400" dirty="0" smtClean="0">
                <a:solidFill>
                  <a:schemeClr val="tx1"/>
                </a:solidFill>
              </a:rPr>
              <a:t>) – </a:t>
            </a:r>
            <a:r>
              <a:rPr lang="pl-PL" sz="2400" u="sng" dirty="0" smtClean="0">
                <a:solidFill>
                  <a:schemeClr val="tx1"/>
                </a:solidFill>
              </a:rPr>
              <a:t>(łącznie 3,3 WW)</a:t>
            </a:r>
          </a:p>
          <a:p>
            <a:r>
              <a:rPr lang="pl-PL" sz="2400" dirty="0" smtClean="0">
                <a:solidFill>
                  <a:schemeClr val="tx1"/>
                </a:solidFill>
              </a:rPr>
              <a:t>2 gotowane ziemniaki (150g) – </a:t>
            </a:r>
            <a:r>
              <a:rPr lang="pl-PL" sz="2400" u="sng" dirty="0" smtClean="0">
                <a:solidFill>
                  <a:schemeClr val="tx1"/>
                </a:solidFill>
              </a:rPr>
              <a:t>(2,1 WW)</a:t>
            </a:r>
            <a:r>
              <a:rPr lang="pl-PL" sz="2400" u="sng" dirty="0"/>
              <a:t/>
            </a:r>
            <a:br>
              <a:rPr lang="pl-PL" sz="2400" u="sng" dirty="0"/>
            </a:br>
            <a:r>
              <a:rPr lang="pl-PL" sz="2400" dirty="0"/>
              <a:t/>
            </a:r>
            <a:br>
              <a:rPr lang="pl-PL" sz="2400" dirty="0"/>
            </a:b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497523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547664" y="27856"/>
            <a:ext cx="7239000" cy="1296144"/>
          </a:xfrm>
        </p:spPr>
        <p:txBody>
          <a:bodyPr>
            <a:noAutofit/>
          </a:bodyPr>
          <a:lstStyle/>
          <a:p>
            <a:pPr algn="ctr"/>
            <a:r>
              <a:rPr lang="pl-PL" sz="4000" b="1" u="sng" dirty="0" smtClean="0"/>
              <a:t>Podwieczorek (16:00) – </a:t>
            </a:r>
            <a:br>
              <a:rPr lang="pl-PL" sz="4000" b="1" u="sng" dirty="0" smtClean="0"/>
            </a:br>
            <a:r>
              <a:rPr lang="pl-PL" sz="4000" b="1" u="sng" dirty="0" smtClean="0"/>
              <a:t>2 WW</a:t>
            </a:r>
            <a:endParaRPr lang="pl-PL" sz="4000" b="1" u="sng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835697" y="1628800"/>
            <a:ext cx="7308304" cy="52292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l-PL" sz="2400" b="1" u="sng" dirty="0" smtClean="0">
                <a:solidFill>
                  <a:srgbClr val="FF0000"/>
                </a:solidFill>
              </a:rPr>
              <a:t>Propozycja nr. 1 </a:t>
            </a:r>
          </a:p>
          <a:p>
            <a:r>
              <a:rPr lang="pl-PL" sz="2400" dirty="0">
                <a:solidFill>
                  <a:schemeClr val="tx1"/>
                </a:solidFill>
              </a:rPr>
              <a:t> surówka przygotowana z 1 </a:t>
            </a:r>
            <a:r>
              <a:rPr lang="pl-PL" sz="2400" dirty="0" smtClean="0">
                <a:solidFill>
                  <a:schemeClr val="tx1"/>
                </a:solidFill>
              </a:rPr>
              <a:t>jabłka – 150g </a:t>
            </a:r>
          </a:p>
          <a:p>
            <a:pPr marL="0" indent="0">
              <a:buNone/>
            </a:pPr>
            <a:r>
              <a:rPr lang="pl-PL" sz="2400" u="sng" dirty="0" smtClean="0">
                <a:solidFill>
                  <a:schemeClr val="tx1"/>
                </a:solidFill>
              </a:rPr>
              <a:t>(1,3 WW)</a:t>
            </a:r>
            <a:r>
              <a:rPr lang="pl-PL" sz="2400" dirty="0" smtClean="0">
                <a:solidFill>
                  <a:schemeClr val="tx1"/>
                </a:solidFill>
              </a:rPr>
              <a:t> </a:t>
            </a:r>
            <a:r>
              <a:rPr lang="pl-PL" sz="2400" dirty="0">
                <a:solidFill>
                  <a:schemeClr val="tx1"/>
                </a:solidFill>
              </a:rPr>
              <a:t>i 100g marchwi </a:t>
            </a:r>
            <a:r>
              <a:rPr lang="pl-PL" sz="2400" u="sng" dirty="0" smtClean="0">
                <a:solidFill>
                  <a:schemeClr val="tx1"/>
                </a:solidFill>
              </a:rPr>
              <a:t>(0,7 WW)</a:t>
            </a:r>
          </a:p>
          <a:p>
            <a:pPr marL="0" indent="0">
              <a:buNone/>
            </a:pPr>
            <a:endParaRPr lang="pl-PL" sz="2400" u="sng" dirty="0" smtClean="0"/>
          </a:p>
          <a:p>
            <a:pPr marL="0" indent="0" algn="ctr">
              <a:buNone/>
            </a:pPr>
            <a:r>
              <a:rPr lang="pl-PL" sz="2400" b="1" u="sng" dirty="0" smtClean="0">
                <a:solidFill>
                  <a:srgbClr val="FF0000"/>
                </a:solidFill>
              </a:rPr>
              <a:t>Propozycja nr. 2 </a:t>
            </a:r>
          </a:p>
          <a:p>
            <a:r>
              <a:rPr lang="pl-PL" sz="2400" dirty="0" smtClean="0">
                <a:solidFill>
                  <a:schemeClr val="tx1"/>
                </a:solidFill>
              </a:rPr>
              <a:t>150g serka wiejskiego 3% tł. (0,6)</a:t>
            </a:r>
          </a:p>
          <a:p>
            <a:r>
              <a:rPr lang="pl-PL" sz="2400" dirty="0" smtClean="0">
                <a:solidFill>
                  <a:schemeClr val="tx1"/>
                </a:solidFill>
              </a:rPr>
              <a:t>20g pestek słonecznika </a:t>
            </a:r>
            <a:r>
              <a:rPr lang="pl-PL" sz="2400" u="sng" dirty="0" smtClean="0">
                <a:solidFill>
                  <a:schemeClr val="tx1"/>
                </a:solidFill>
              </a:rPr>
              <a:t>(0,1 WW)</a:t>
            </a:r>
          </a:p>
          <a:p>
            <a:r>
              <a:rPr lang="pl-PL" sz="2400" dirty="0" smtClean="0">
                <a:solidFill>
                  <a:schemeClr val="tx1"/>
                </a:solidFill>
              </a:rPr>
              <a:t>20g pestek dyni </a:t>
            </a:r>
            <a:r>
              <a:rPr lang="pl-PL" sz="2400" u="sng" dirty="0" smtClean="0">
                <a:solidFill>
                  <a:schemeClr val="tx1"/>
                </a:solidFill>
              </a:rPr>
              <a:t>(0,1 WW)</a:t>
            </a:r>
          </a:p>
          <a:p>
            <a:r>
              <a:rPr lang="pl-PL" sz="2400" dirty="0" smtClean="0">
                <a:solidFill>
                  <a:schemeClr val="tx1"/>
                </a:solidFill>
              </a:rPr>
              <a:t>100g nektarynka </a:t>
            </a:r>
            <a:r>
              <a:rPr lang="pl-PL" sz="2400" u="sng" dirty="0" smtClean="0">
                <a:solidFill>
                  <a:schemeClr val="tx1"/>
                </a:solidFill>
              </a:rPr>
              <a:t>(1,2 WW)</a:t>
            </a:r>
            <a:endParaRPr lang="pl-PL" sz="2400" u="sn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0854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475656" y="116632"/>
            <a:ext cx="7239000" cy="914360"/>
          </a:xfrm>
        </p:spPr>
        <p:txBody>
          <a:bodyPr>
            <a:normAutofit/>
          </a:bodyPr>
          <a:lstStyle/>
          <a:p>
            <a:pPr algn="ctr"/>
            <a:r>
              <a:rPr lang="pl-PL" sz="4000" b="1" u="sng" dirty="0" smtClean="0"/>
              <a:t>Kolacja (19:00) – 6 WW</a:t>
            </a:r>
            <a:endParaRPr lang="pl-PL" sz="4000" b="1" u="sng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942415" y="980728"/>
            <a:ext cx="7201585" cy="573325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l-PL" sz="2400" b="1" u="sng" dirty="0" smtClean="0">
                <a:solidFill>
                  <a:srgbClr val="FF0000"/>
                </a:solidFill>
              </a:rPr>
              <a:t>Propozycja nr. 1 </a:t>
            </a:r>
          </a:p>
          <a:p>
            <a:r>
              <a:rPr lang="pl-PL" sz="2400" dirty="0" smtClean="0">
                <a:solidFill>
                  <a:schemeClr val="tx1"/>
                </a:solidFill>
              </a:rPr>
              <a:t>210g omlet ze szpinakiem i czosnkiem </a:t>
            </a:r>
            <a:r>
              <a:rPr lang="pl-PL" sz="2400" u="sng" dirty="0" smtClean="0">
                <a:solidFill>
                  <a:schemeClr val="tx1"/>
                </a:solidFill>
              </a:rPr>
              <a:t>(4 WW)</a:t>
            </a:r>
          </a:p>
          <a:p>
            <a:r>
              <a:rPr lang="pl-PL" sz="2400" dirty="0" smtClean="0">
                <a:solidFill>
                  <a:schemeClr val="tx1"/>
                </a:solidFill>
              </a:rPr>
              <a:t>250g surówki z marchewki i jabłka </a:t>
            </a:r>
            <a:r>
              <a:rPr lang="pl-PL" sz="2400" u="sng" dirty="0" smtClean="0">
                <a:solidFill>
                  <a:schemeClr val="tx1"/>
                </a:solidFill>
              </a:rPr>
              <a:t>(2 WW)</a:t>
            </a:r>
          </a:p>
          <a:p>
            <a:pPr marL="0" indent="0" algn="ctr">
              <a:buNone/>
            </a:pPr>
            <a:r>
              <a:rPr lang="pl-PL" sz="2400" b="1" u="sng" dirty="0" smtClean="0">
                <a:solidFill>
                  <a:srgbClr val="FF0000"/>
                </a:solidFill>
              </a:rPr>
              <a:t>Propozycja nr. 2 </a:t>
            </a:r>
          </a:p>
          <a:p>
            <a:r>
              <a:rPr lang="pl-PL" sz="2400" dirty="0" smtClean="0">
                <a:solidFill>
                  <a:schemeClr val="tx1"/>
                </a:solidFill>
              </a:rPr>
              <a:t>120g  naleśników </a:t>
            </a:r>
            <a:r>
              <a:rPr lang="pl-PL" sz="2400" u="sng" dirty="0" smtClean="0">
                <a:solidFill>
                  <a:schemeClr val="tx1"/>
                </a:solidFill>
              </a:rPr>
              <a:t>(4,4WW)</a:t>
            </a:r>
          </a:p>
          <a:p>
            <a:r>
              <a:rPr lang="pl-PL" sz="2400" dirty="0" smtClean="0">
                <a:solidFill>
                  <a:schemeClr val="tx1"/>
                </a:solidFill>
              </a:rPr>
              <a:t>40g dżemu niskosłodzonego </a:t>
            </a:r>
            <a:r>
              <a:rPr lang="pl-PL" sz="2400" u="sng" dirty="0" smtClean="0">
                <a:solidFill>
                  <a:schemeClr val="tx1"/>
                </a:solidFill>
              </a:rPr>
              <a:t>(1,6 WW)</a:t>
            </a:r>
          </a:p>
          <a:p>
            <a:pPr marL="0" indent="0" algn="ctr">
              <a:buNone/>
            </a:pPr>
            <a:r>
              <a:rPr lang="pl-PL" sz="2400" b="1" u="sng" dirty="0" smtClean="0">
                <a:solidFill>
                  <a:srgbClr val="FF0000"/>
                </a:solidFill>
              </a:rPr>
              <a:t>Propozycja nr. 3 </a:t>
            </a:r>
          </a:p>
          <a:p>
            <a:r>
              <a:rPr lang="pl-PL" sz="2400" dirty="0" smtClean="0">
                <a:solidFill>
                  <a:schemeClr val="tx1"/>
                </a:solidFill>
              </a:rPr>
              <a:t>150g tuńczyka w sosie własnym </a:t>
            </a:r>
            <a:r>
              <a:rPr lang="pl-PL" sz="2400" u="sng" dirty="0" smtClean="0">
                <a:solidFill>
                  <a:schemeClr val="tx1"/>
                </a:solidFill>
              </a:rPr>
              <a:t>(0 WW)</a:t>
            </a:r>
          </a:p>
          <a:p>
            <a:r>
              <a:rPr lang="pl-PL" sz="2400" dirty="0" smtClean="0">
                <a:solidFill>
                  <a:schemeClr val="tx1"/>
                </a:solidFill>
              </a:rPr>
              <a:t>2 kromki pszennego chleba  (40g) – </a:t>
            </a:r>
            <a:r>
              <a:rPr lang="pl-PL" sz="2400" u="sng" dirty="0" smtClean="0">
                <a:solidFill>
                  <a:schemeClr val="tx1"/>
                </a:solidFill>
              </a:rPr>
              <a:t>(4,4 WW)</a:t>
            </a:r>
          </a:p>
          <a:p>
            <a:r>
              <a:rPr lang="pl-PL" sz="2400" dirty="0" smtClean="0">
                <a:solidFill>
                  <a:schemeClr val="tx1"/>
                </a:solidFill>
              </a:rPr>
              <a:t>200g sałaty </a:t>
            </a:r>
            <a:r>
              <a:rPr lang="pl-PL" sz="2400" u="sng" dirty="0" smtClean="0">
                <a:solidFill>
                  <a:schemeClr val="tx1"/>
                </a:solidFill>
              </a:rPr>
              <a:t>(0,4 WW)</a:t>
            </a:r>
          </a:p>
          <a:p>
            <a:r>
              <a:rPr lang="pl-PL" sz="2400" dirty="0" smtClean="0">
                <a:solidFill>
                  <a:schemeClr val="tx1"/>
                </a:solidFill>
              </a:rPr>
              <a:t>35g kukurydzy z puszki </a:t>
            </a:r>
            <a:r>
              <a:rPr lang="pl-PL" sz="2400" u="sng" dirty="0" smtClean="0">
                <a:solidFill>
                  <a:schemeClr val="tx1"/>
                </a:solidFill>
              </a:rPr>
              <a:t>(0,8 WW)</a:t>
            </a:r>
          </a:p>
          <a:p>
            <a:r>
              <a:rPr lang="pl-PL" sz="2400" dirty="0" smtClean="0">
                <a:solidFill>
                  <a:schemeClr val="tx1"/>
                </a:solidFill>
              </a:rPr>
              <a:t>50g pomidora (</a:t>
            </a:r>
            <a:r>
              <a:rPr lang="pl-PL" sz="2400" u="sng" dirty="0" smtClean="0">
                <a:solidFill>
                  <a:schemeClr val="tx1"/>
                </a:solidFill>
              </a:rPr>
              <a:t>0,4 WW)</a:t>
            </a:r>
          </a:p>
          <a:p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3916173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403648" y="116632"/>
            <a:ext cx="7239000" cy="1143000"/>
          </a:xfrm>
        </p:spPr>
        <p:txBody>
          <a:bodyPr>
            <a:noAutofit/>
          </a:bodyPr>
          <a:lstStyle/>
          <a:p>
            <a:pPr algn="ctr"/>
            <a:r>
              <a:rPr lang="pl-PL" sz="4000" b="1" u="sng" dirty="0" smtClean="0"/>
              <a:t>Dodatkowy posiłek przed snem – 2WW</a:t>
            </a:r>
            <a:endParaRPr lang="pl-PL" sz="4000" b="1" u="sng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835697" y="1700808"/>
            <a:ext cx="7308304" cy="51571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2400" b="1" u="sng" dirty="0" smtClean="0">
                <a:solidFill>
                  <a:srgbClr val="FF0000"/>
                </a:solidFill>
              </a:rPr>
              <a:t>Propozycja nr. 1 </a:t>
            </a:r>
          </a:p>
          <a:p>
            <a:r>
              <a:rPr lang="pl-PL" sz="2400" dirty="0" smtClean="0">
                <a:solidFill>
                  <a:schemeClr val="tx1"/>
                </a:solidFill>
              </a:rPr>
              <a:t>40g ryżu </a:t>
            </a:r>
            <a:r>
              <a:rPr lang="pl-PL" sz="2400" u="sng" dirty="0" smtClean="0">
                <a:solidFill>
                  <a:schemeClr val="tx1"/>
                </a:solidFill>
              </a:rPr>
              <a:t>(1,2 WW)</a:t>
            </a:r>
          </a:p>
          <a:p>
            <a:r>
              <a:rPr lang="pl-PL" sz="2400" dirty="0" smtClean="0">
                <a:solidFill>
                  <a:schemeClr val="tx1"/>
                </a:solidFill>
              </a:rPr>
              <a:t>67g malin </a:t>
            </a:r>
            <a:r>
              <a:rPr lang="pl-PL" sz="2400" u="sng" dirty="0" smtClean="0">
                <a:solidFill>
                  <a:schemeClr val="tx1"/>
                </a:solidFill>
              </a:rPr>
              <a:t>(0,8 WW)</a:t>
            </a:r>
          </a:p>
          <a:p>
            <a:pPr marL="0" indent="0" algn="ctr">
              <a:buNone/>
            </a:pPr>
            <a:r>
              <a:rPr lang="pl-PL" sz="2400" b="1" u="sng" dirty="0" smtClean="0">
                <a:solidFill>
                  <a:srgbClr val="FF0000"/>
                </a:solidFill>
              </a:rPr>
              <a:t>Propozycja nr. 2 </a:t>
            </a:r>
          </a:p>
          <a:p>
            <a:r>
              <a:rPr lang="pl-PL" sz="2400" dirty="0" smtClean="0">
                <a:solidFill>
                  <a:schemeClr val="tx1"/>
                </a:solidFill>
              </a:rPr>
              <a:t>160 g jogurtu naturalnego (</a:t>
            </a:r>
            <a:r>
              <a:rPr lang="pl-PL" sz="2400" u="sng" dirty="0" smtClean="0">
                <a:solidFill>
                  <a:schemeClr val="tx1"/>
                </a:solidFill>
              </a:rPr>
              <a:t>0,9WW</a:t>
            </a:r>
            <a:r>
              <a:rPr lang="pl-PL" sz="2400" dirty="0" smtClean="0">
                <a:solidFill>
                  <a:schemeClr val="tx1"/>
                </a:solidFill>
              </a:rPr>
              <a:t>)</a:t>
            </a:r>
          </a:p>
          <a:p>
            <a:r>
              <a:rPr lang="pl-PL" sz="2400" dirty="0" smtClean="0">
                <a:solidFill>
                  <a:schemeClr val="tx1"/>
                </a:solidFill>
              </a:rPr>
              <a:t>Łyżka  </a:t>
            </a:r>
            <a:r>
              <a:rPr lang="pl-PL" sz="2400" dirty="0" err="1" smtClean="0">
                <a:solidFill>
                  <a:schemeClr val="tx1"/>
                </a:solidFill>
              </a:rPr>
              <a:t>musli</a:t>
            </a:r>
            <a:r>
              <a:rPr lang="pl-PL" sz="2400" dirty="0" smtClean="0">
                <a:solidFill>
                  <a:schemeClr val="tx1"/>
                </a:solidFill>
              </a:rPr>
              <a:t>  </a:t>
            </a:r>
            <a:r>
              <a:rPr lang="pl-PL" sz="2400" u="sng" dirty="0" smtClean="0">
                <a:solidFill>
                  <a:schemeClr val="tx1"/>
                </a:solidFill>
              </a:rPr>
              <a:t>(1,1 WW)</a:t>
            </a:r>
          </a:p>
          <a:p>
            <a:pPr marL="0" indent="0" algn="ctr">
              <a:buNone/>
            </a:pPr>
            <a:r>
              <a:rPr lang="pl-PL" sz="2400" b="1" u="sng" dirty="0" smtClean="0">
                <a:solidFill>
                  <a:srgbClr val="FF0000"/>
                </a:solidFill>
              </a:rPr>
              <a:t>Propozycja nr.3</a:t>
            </a:r>
          </a:p>
          <a:p>
            <a:r>
              <a:rPr lang="pl-PL" sz="2400" dirty="0" smtClean="0">
                <a:solidFill>
                  <a:schemeClr val="tx1"/>
                </a:solidFill>
              </a:rPr>
              <a:t>100g serka twarogowego </a:t>
            </a:r>
            <a:r>
              <a:rPr lang="pl-PL" sz="2400" u="sng" dirty="0" smtClean="0">
                <a:solidFill>
                  <a:schemeClr val="tx1"/>
                </a:solidFill>
              </a:rPr>
              <a:t>(0,4 WW)</a:t>
            </a:r>
          </a:p>
          <a:p>
            <a:r>
              <a:rPr lang="pl-PL" sz="2400" dirty="0" smtClean="0">
                <a:solidFill>
                  <a:schemeClr val="tx1"/>
                </a:solidFill>
              </a:rPr>
              <a:t>Wafle ryżowe naturalne 2 szt. </a:t>
            </a:r>
            <a:r>
              <a:rPr lang="pl-PL" sz="2400" u="sng" dirty="0" smtClean="0">
                <a:solidFill>
                  <a:schemeClr val="tx1"/>
                </a:solidFill>
              </a:rPr>
              <a:t>(1,6 WW)</a:t>
            </a:r>
          </a:p>
          <a:p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3970594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-612576" y="332656"/>
            <a:ext cx="144016" cy="45719"/>
          </a:xfrm>
        </p:spPr>
        <p:txBody>
          <a:bodyPr>
            <a:normAutofit fontScale="90000"/>
          </a:bodyPr>
          <a:lstStyle/>
          <a:p>
            <a:r>
              <a:rPr lang="pl-PL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pl-PL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pl-PL" dirty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pl-PL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pl-PL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pl-PL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pl-PL" dirty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pl-PL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pl-PL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pl-PL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pl-PL" dirty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pl-PL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pl-PL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pl-PL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pl-PL" dirty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pl-PL" dirty="0">
                <a:solidFill>
                  <a:schemeClr val="bg2">
                    <a:lumMod val="50000"/>
                  </a:schemeClr>
                </a:solidFill>
              </a:rPr>
            </a:br>
            <a:endParaRPr lang="pl-PL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511152" y="188640"/>
            <a:ext cx="7632848" cy="6480720"/>
          </a:xfrm>
        </p:spPr>
        <p:txBody>
          <a:bodyPr>
            <a:normAutofit/>
          </a:bodyPr>
          <a:lstStyle/>
          <a:p>
            <a:r>
              <a:rPr lang="pl-PL" sz="2400" dirty="0" smtClean="0">
                <a:solidFill>
                  <a:schemeClr val="tx1"/>
                </a:solidFill>
              </a:rPr>
              <a:t>Śniadanie – 7 WW</a:t>
            </a:r>
          </a:p>
          <a:p>
            <a:pPr marL="0" indent="0">
              <a:buNone/>
            </a:pPr>
            <a:r>
              <a:rPr lang="pl-PL" sz="2400" dirty="0">
                <a:solidFill>
                  <a:schemeClr val="tx1"/>
                </a:solidFill>
              </a:rPr>
              <a:t> </a:t>
            </a:r>
            <a:r>
              <a:rPr lang="pl-PL" sz="2400" dirty="0" smtClean="0">
                <a:solidFill>
                  <a:schemeClr val="tx1"/>
                </a:solidFill>
              </a:rPr>
              <a:t>          +</a:t>
            </a:r>
          </a:p>
          <a:p>
            <a:r>
              <a:rPr lang="pl-PL" sz="2400" dirty="0" smtClean="0">
                <a:solidFill>
                  <a:schemeClr val="tx1"/>
                </a:solidFill>
              </a:rPr>
              <a:t>II Śniadanie – 2 WW</a:t>
            </a:r>
          </a:p>
          <a:p>
            <a:pPr marL="0" indent="0">
              <a:buNone/>
            </a:pPr>
            <a:r>
              <a:rPr lang="pl-PL" sz="2400" dirty="0" smtClean="0">
                <a:solidFill>
                  <a:schemeClr val="tx1"/>
                </a:solidFill>
              </a:rPr>
              <a:t>           +</a:t>
            </a:r>
          </a:p>
          <a:p>
            <a:r>
              <a:rPr lang="pl-PL" sz="2400" dirty="0" smtClean="0">
                <a:solidFill>
                  <a:schemeClr val="tx1"/>
                </a:solidFill>
              </a:rPr>
              <a:t>Obiad – 7WW</a:t>
            </a:r>
          </a:p>
          <a:p>
            <a:pPr marL="0" indent="0">
              <a:buNone/>
            </a:pPr>
            <a:r>
              <a:rPr lang="pl-PL" sz="2400" dirty="0" smtClean="0">
                <a:solidFill>
                  <a:schemeClr val="tx1"/>
                </a:solidFill>
              </a:rPr>
              <a:t>           +</a:t>
            </a:r>
          </a:p>
          <a:p>
            <a:r>
              <a:rPr lang="pl-PL" sz="2400" dirty="0" smtClean="0">
                <a:solidFill>
                  <a:schemeClr val="tx1"/>
                </a:solidFill>
              </a:rPr>
              <a:t>Podwieczorek- 2 WW </a:t>
            </a:r>
          </a:p>
          <a:p>
            <a:pPr marL="0" indent="0">
              <a:buNone/>
            </a:pPr>
            <a:r>
              <a:rPr lang="pl-PL" sz="2400" dirty="0" smtClean="0">
                <a:solidFill>
                  <a:schemeClr val="tx1"/>
                </a:solidFill>
              </a:rPr>
              <a:t>           +</a:t>
            </a:r>
          </a:p>
          <a:p>
            <a:r>
              <a:rPr lang="pl-PL" sz="2400" dirty="0" smtClean="0">
                <a:solidFill>
                  <a:schemeClr val="tx1"/>
                </a:solidFill>
              </a:rPr>
              <a:t>Kolacja – 6 WW</a:t>
            </a:r>
          </a:p>
          <a:p>
            <a:pPr marL="0" indent="0">
              <a:buNone/>
            </a:pPr>
            <a:r>
              <a:rPr lang="pl-PL" sz="2400" dirty="0" smtClean="0">
                <a:solidFill>
                  <a:schemeClr val="tx1"/>
                </a:solidFill>
              </a:rPr>
              <a:t>           +</a:t>
            </a:r>
          </a:p>
          <a:p>
            <a:r>
              <a:rPr lang="pl-PL" sz="2400" dirty="0" smtClean="0">
                <a:solidFill>
                  <a:schemeClr val="tx1"/>
                </a:solidFill>
              </a:rPr>
              <a:t>Dodatkowy posiłek przed snem – 2 WW</a:t>
            </a:r>
          </a:p>
          <a:p>
            <a:pPr marL="0" indent="0">
              <a:buNone/>
            </a:pPr>
            <a:endParaRPr lang="pl-PL" sz="2400" dirty="0"/>
          </a:p>
          <a:p>
            <a:pPr marL="0" indent="0" algn="ctr">
              <a:buNone/>
            </a:pPr>
            <a:r>
              <a:rPr lang="pl-PL" sz="2400" b="1" u="sng" dirty="0" smtClean="0">
                <a:solidFill>
                  <a:srgbClr val="FF0000"/>
                </a:solidFill>
              </a:rPr>
              <a:t>= 26 WYMIENNIKÓW WĘGLOWODANOWYCH </a:t>
            </a:r>
          </a:p>
          <a:p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2267161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691680" y="908720"/>
            <a:ext cx="7236296" cy="5112568"/>
          </a:xfrm>
        </p:spPr>
        <p:txBody>
          <a:bodyPr>
            <a:noAutofit/>
          </a:bodyPr>
          <a:lstStyle/>
          <a:p>
            <a:pPr algn="ctr"/>
            <a:r>
              <a:rPr lang="pl-PL" sz="6000" b="1" dirty="0" smtClean="0">
                <a:solidFill>
                  <a:schemeClr val="tx1"/>
                </a:solidFill>
              </a:rPr>
              <a:t>Piramida zdrowego żywienia i aktywności fizycznej  kiedyś i dziś </a:t>
            </a:r>
            <a:endParaRPr lang="pl-PL" sz="6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864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151112" y="157064"/>
            <a:ext cx="7992888" cy="666936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l-PL" sz="3600" dirty="0" smtClean="0">
                <a:solidFill>
                  <a:schemeClr val="tx1"/>
                </a:solidFill>
              </a:rPr>
              <a:t>Piramida to graficzny opis odpowiednich proporcji różnych ,niezbędnych w codziennej diecie , grup produktów spożywczych. </a:t>
            </a:r>
          </a:p>
          <a:p>
            <a:pPr marL="0" indent="0">
              <a:buNone/>
            </a:pPr>
            <a:endParaRPr lang="pl-PL" sz="3600" dirty="0"/>
          </a:p>
          <a:p>
            <a:pPr marL="0" indent="0">
              <a:buNone/>
            </a:pPr>
            <a:endParaRPr lang="pl-PL" sz="3600" dirty="0" smtClean="0"/>
          </a:p>
          <a:p>
            <a:pPr marL="0" indent="0" algn="ctr">
              <a:buNone/>
            </a:pPr>
            <a:r>
              <a:rPr lang="pl-PL" sz="3600" b="1" u="sng" dirty="0" smtClean="0">
                <a:solidFill>
                  <a:srgbClr val="FF0000"/>
                </a:solidFill>
              </a:rPr>
              <a:t>Im wyższe piętro piramidy , tym mniejsza ilość i częstotliwość spożywanych produktów z danej grupy żywności. </a:t>
            </a:r>
            <a:endParaRPr lang="pl-PL" sz="36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7138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ymbol zastępczy zawartości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268760"/>
            <a:ext cx="8964487" cy="5589240"/>
          </a:xfrm>
        </p:spPr>
      </p:pic>
      <p:sp>
        <p:nvSpPr>
          <p:cNvPr id="3" name="Symbol zastępczy tekstu 2"/>
          <p:cNvSpPr>
            <a:spLocks noGrp="1"/>
          </p:cNvSpPr>
          <p:nvPr>
            <p:ph type="body" sz="half" idx="2"/>
          </p:nvPr>
        </p:nvSpPr>
        <p:spPr>
          <a:xfrm>
            <a:off x="107504" y="116632"/>
            <a:ext cx="8784976" cy="602512"/>
          </a:xfrm>
        </p:spPr>
        <p:txBody>
          <a:bodyPr>
            <a:noAutofit/>
          </a:bodyPr>
          <a:lstStyle/>
          <a:p>
            <a:r>
              <a:rPr lang="pl-PL" sz="2800" b="1" dirty="0" smtClean="0">
                <a:solidFill>
                  <a:srgbClr val="FF0000"/>
                </a:solidFill>
              </a:rPr>
              <a:t>     </a:t>
            </a:r>
            <a:r>
              <a:rPr lang="pl-PL" sz="3200" b="1" dirty="0" smtClean="0">
                <a:solidFill>
                  <a:srgbClr val="FF0000"/>
                </a:solidFill>
              </a:rPr>
              <a:t>DOTYCHCZASOWA               AKTUALNA </a:t>
            </a:r>
            <a:endParaRPr lang="pl-PL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066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339752" y="21974"/>
            <a:ext cx="6696744" cy="6503370"/>
          </a:xfrm>
        </p:spPr>
        <p:txBody>
          <a:bodyPr>
            <a:normAutofit/>
          </a:bodyPr>
          <a:lstStyle/>
          <a:p>
            <a:pPr algn="ctr"/>
            <a:r>
              <a:rPr lang="pl-PL" sz="6600" b="1" dirty="0"/>
              <a:t>Jakie zmiany zatem </a:t>
            </a:r>
            <a:r>
              <a:rPr lang="pl-PL" sz="6600" b="1" dirty="0" smtClean="0"/>
              <a:t> </a:t>
            </a:r>
            <a:r>
              <a:rPr lang="pl-PL" sz="6600" b="1" dirty="0"/>
              <a:t>nastąpiły w porównaniu z poprzednią </a:t>
            </a:r>
            <a:r>
              <a:rPr lang="pl-PL" sz="6600" b="1" dirty="0" smtClean="0"/>
              <a:t>piramidą? </a:t>
            </a:r>
            <a:endParaRPr lang="pl-PL" sz="6600" b="1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3275856" y="7101408"/>
            <a:ext cx="5114778" cy="1101248"/>
          </a:xfrm>
        </p:spPr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82844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 flipV="1">
            <a:off x="827584" y="12778"/>
            <a:ext cx="7239000" cy="1080120"/>
          </a:xfrm>
        </p:spPr>
        <p:txBody>
          <a:bodyPr>
            <a:normAutofit/>
          </a:bodyPr>
          <a:lstStyle/>
          <a:p>
            <a:pPr algn="ctr"/>
            <a:r>
              <a:rPr lang="pl-PL" sz="6000" dirty="0" smtClean="0"/>
              <a:t>I</a:t>
            </a:r>
            <a:endParaRPr lang="pl-PL" sz="60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572816" y="1196752"/>
            <a:ext cx="7571184" cy="4824536"/>
          </a:xfrm>
        </p:spPr>
        <p:txBody>
          <a:bodyPr>
            <a:noAutofit/>
          </a:bodyPr>
          <a:lstStyle/>
          <a:p>
            <a:r>
              <a:rPr lang="pl-PL" sz="4000" b="1" u="sng" dirty="0" smtClean="0">
                <a:solidFill>
                  <a:srgbClr val="FF0000"/>
                </a:solidFill>
              </a:rPr>
              <a:t>Na pierwszym miejscu postawiona została aktywność fizyczna min. 30 minut dziennie. </a:t>
            </a:r>
            <a:r>
              <a:rPr lang="pl-PL" sz="4000" dirty="0" smtClean="0">
                <a:solidFill>
                  <a:schemeClr val="tx1"/>
                </a:solidFill>
              </a:rPr>
              <a:t>Obecna była ona już w poprzednim modelu jednak w styczniu 2016r. została ona oficjalnie włączona do nazwy piramidy.</a:t>
            </a:r>
          </a:p>
        </p:txBody>
      </p:sp>
    </p:spTree>
    <p:extLst>
      <p:ext uri="{BB962C8B-B14F-4D97-AF65-F5344CB8AC3E}">
        <p14:creationId xmlns:p14="http://schemas.microsoft.com/office/powerpoint/2010/main" val="1088593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87624" y="-99392"/>
            <a:ext cx="7239000" cy="1143000"/>
          </a:xfrm>
        </p:spPr>
        <p:txBody>
          <a:bodyPr>
            <a:normAutofit/>
          </a:bodyPr>
          <a:lstStyle/>
          <a:p>
            <a:pPr algn="ctr"/>
            <a:r>
              <a:rPr lang="pl-PL" sz="6000" dirty="0" smtClean="0"/>
              <a:t>II</a:t>
            </a:r>
            <a:endParaRPr lang="pl-PL" sz="60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115616" y="908720"/>
            <a:ext cx="8006612" cy="55892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4000" u="sng" dirty="0" smtClean="0">
                <a:solidFill>
                  <a:srgbClr val="FF0000"/>
                </a:solidFill>
              </a:rPr>
              <a:t>Produkty </a:t>
            </a:r>
            <a:r>
              <a:rPr lang="pl-PL" sz="4000" u="sng" dirty="0">
                <a:solidFill>
                  <a:srgbClr val="FF0000"/>
                </a:solidFill>
              </a:rPr>
              <a:t>mączne oraz zbożowe </a:t>
            </a:r>
            <a:r>
              <a:rPr lang="pl-PL" sz="4000" u="sng" dirty="0" smtClean="0">
                <a:solidFill>
                  <a:srgbClr val="FF0000"/>
                </a:solidFill>
              </a:rPr>
              <a:t>ustąpiły miejsca warzywom i owocom .</a:t>
            </a:r>
          </a:p>
          <a:p>
            <a:pPr marL="0" indent="0">
              <a:buNone/>
            </a:pPr>
            <a:endParaRPr lang="pl-PL" sz="3200" u="sng" dirty="0">
              <a:solidFill>
                <a:srgbClr val="FF0000"/>
              </a:solidFill>
            </a:endParaRPr>
          </a:p>
          <a:p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2776911"/>
            <a:ext cx="5544616" cy="4081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667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835696" y="0"/>
            <a:ext cx="7308304" cy="6858000"/>
          </a:xfrm>
        </p:spPr>
        <p:txBody>
          <a:bodyPr>
            <a:normAutofit/>
          </a:bodyPr>
          <a:lstStyle/>
          <a:p>
            <a:r>
              <a:rPr lang="pl-PL" sz="4000" dirty="0">
                <a:solidFill>
                  <a:schemeClr val="tx1"/>
                </a:solidFill>
              </a:rPr>
              <a:t>Zaleca się by na talerzu pojawiło się proporcjonalnie </a:t>
            </a:r>
            <a:r>
              <a:rPr lang="pl-PL" sz="4000" b="1" u="sng" dirty="0">
                <a:solidFill>
                  <a:srgbClr val="FF0000"/>
                </a:solidFill>
              </a:rPr>
              <a:t>3/4 warzyw oraz 1/4 owoców</a:t>
            </a:r>
            <a:r>
              <a:rPr lang="pl-PL" sz="4000" dirty="0"/>
              <a:t>, </a:t>
            </a:r>
            <a:r>
              <a:rPr lang="pl-PL" sz="4000" dirty="0">
                <a:solidFill>
                  <a:schemeClr val="tx1"/>
                </a:solidFill>
              </a:rPr>
              <a:t>przy czym warzywa mają być w różnych kolorach (z przewagą zielonego) i jadane również w postaci surowej. </a:t>
            </a:r>
          </a:p>
        </p:txBody>
      </p:sp>
    </p:spTree>
    <p:extLst>
      <p:ext uri="{BB962C8B-B14F-4D97-AF65-F5344CB8AC3E}">
        <p14:creationId xmlns:p14="http://schemas.microsoft.com/office/powerpoint/2010/main" val="3793908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57401" y="94861"/>
            <a:ext cx="8172400" cy="67413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4800" dirty="0" smtClean="0">
                <a:solidFill>
                  <a:schemeClr val="tx1"/>
                </a:solidFill>
              </a:rPr>
              <a:t>Oprócz zmian dotyczących warzyw i owoców z </a:t>
            </a:r>
            <a:r>
              <a:rPr lang="pl-PL" sz="4800" dirty="0">
                <a:solidFill>
                  <a:schemeClr val="tx1"/>
                </a:solidFill>
              </a:rPr>
              <a:t>boku piramidy widzimy </a:t>
            </a:r>
            <a:r>
              <a:rPr lang="pl-PL" sz="4800" b="1" u="sng" dirty="0">
                <a:solidFill>
                  <a:schemeClr val="tx1"/>
                </a:solidFill>
              </a:rPr>
              <a:t>dzbanek z wodą</a:t>
            </a:r>
            <a:r>
              <a:rPr lang="pl-PL" sz="4800" dirty="0">
                <a:solidFill>
                  <a:schemeClr val="tx1"/>
                </a:solidFill>
              </a:rPr>
              <a:t>, która powinna stać się dla Nas podstawową formą przyjmowanych płynów.</a:t>
            </a:r>
          </a:p>
          <a:p>
            <a:pPr marL="0" indent="0">
              <a:buNone/>
            </a:pPr>
            <a:endParaRPr lang="pl-PL" sz="4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474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71600" y="188640"/>
            <a:ext cx="7239000" cy="1224136"/>
          </a:xfrm>
        </p:spPr>
        <p:txBody>
          <a:bodyPr>
            <a:normAutofit/>
          </a:bodyPr>
          <a:lstStyle/>
          <a:p>
            <a:pPr algn="ctr"/>
            <a:r>
              <a:rPr lang="pl-PL" sz="6000" dirty="0" smtClean="0"/>
              <a:t>III</a:t>
            </a:r>
            <a:endParaRPr lang="pl-PL" sz="60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187624" y="1268760"/>
            <a:ext cx="7956376" cy="55892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4000" b="1" u="sng" dirty="0" smtClean="0">
                <a:solidFill>
                  <a:srgbClr val="FF0000"/>
                </a:solidFill>
              </a:rPr>
              <a:t>produkty zbożowe </a:t>
            </a:r>
            <a:r>
              <a:rPr lang="pl-PL" sz="4000" dirty="0" smtClean="0">
                <a:solidFill>
                  <a:schemeClr val="tx1"/>
                </a:solidFill>
              </a:rPr>
              <a:t>- </a:t>
            </a:r>
            <a:r>
              <a:rPr lang="pl-PL" sz="4000" dirty="0">
                <a:solidFill>
                  <a:schemeClr val="tx1"/>
                </a:solidFill>
              </a:rPr>
              <a:t>drożdżówki, chleby, bułki, płatki ,</a:t>
            </a:r>
            <a:r>
              <a:rPr lang="pl-PL" sz="4000" dirty="0" smtClean="0">
                <a:solidFill>
                  <a:schemeClr val="tx1"/>
                </a:solidFill>
              </a:rPr>
              <a:t>kasze </a:t>
            </a:r>
            <a:r>
              <a:rPr lang="pl-PL" sz="4000" dirty="0">
                <a:solidFill>
                  <a:schemeClr val="tx1"/>
                </a:solidFill>
              </a:rPr>
              <a:t>i </a:t>
            </a:r>
            <a:r>
              <a:rPr lang="pl-PL" sz="4000" dirty="0" smtClean="0">
                <a:solidFill>
                  <a:schemeClr val="tx1"/>
                </a:solidFill>
              </a:rPr>
              <a:t>makarony itd. Które w poprzedniej piramidzie uważane były jako podstawy naszego codziennego  żywienia w nowej piramidzie przeniesione zostały na jej trzeci szczebel. </a:t>
            </a:r>
          </a:p>
          <a:p>
            <a:pPr marL="0" indent="0">
              <a:buNone/>
            </a:pPr>
            <a:endParaRPr lang="pl-PL" sz="3200" dirty="0" smtClean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94256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907704" y="0"/>
            <a:ext cx="6589199" cy="1280890"/>
          </a:xfrm>
        </p:spPr>
        <p:txBody>
          <a:bodyPr>
            <a:normAutofit/>
          </a:bodyPr>
          <a:lstStyle/>
          <a:p>
            <a:pPr algn="ctr"/>
            <a:r>
              <a:rPr lang="pl-PL" sz="6000" dirty="0" smtClean="0"/>
              <a:t>IV</a:t>
            </a:r>
            <a:endParaRPr lang="pl-PL" sz="60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331640" y="836712"/>
            <a:ext cx="7740353" cy="6021288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pl-PL" sz="5100" dirty="0">
                <a:solidFill>
                  <a:schemeClr val="tx1"/>
                </a:solidFill>
              </a:rPr>
              <a:t>Kolejnym elementem ,który zawarty został w naszej piramidzie jest </a:t>
            </a:r>
            <a:r>
              <a:rPr lang="pl-PL" sz="5100" u="sng" dirty="0" smtClean="0">
                <a:solidFill>
                  <a:srgbClr val="FF0000"/>
                </a:solidFill>
              </a:rPr>
              <a:t>nabiał</a:t>
            </a:r>
            <a:r>
              <a:rPr lang="pl-PL" sz="5100" dirty="0">
                <a:solidFill>
                  <a:srgbClr val="FF0000"/>
                </a:solidFill>
              </a:rPr>
              <a:t> </a:t>
            </a:r>
            <a:r>
              <a:rPr lang="pl-PL" sz="5100" dirty="0" smtClean="0">
                <a:solidFill>
                  <a:schemeClr val="tx1"/>
                </a:solidFill>
              </a:rPr>
              <a:t>w którego skład wchodzą </a:t>
            </a:r>
          </a:p>
          <a:p>
            <a:r>
              <a:rPr lang="pl-PL" sz="5100" dirty="0" smtClean="0">
                <a:solidFill>
                  <a:schemeClr val="tx1"/>
                </a:solidFill>
              </a:rPr>
              <a:t>ser</a:t>
            </a:r>
            <a:endParaRPr lang="pl-PL" sz="5100" dirty="0">
              <a:solidFill>
                <a:schemeClr val="tx1"/>
              </a:solidFill>
            </a:endParaRPr>
          </a:p>
          <a:p>
            <a:r>
              <a:rPr lang="pl-PL" sz="5100" dirty="0" smtClean="0">
                <a:solidFill>
                  <a:schemeClr val="tx1"/>
                </a:solidFill>
              </a:rPr>
              <a:t>Twaróg</a:t>
            </a:r>
          </a:p>
          <a:p>
            <a:r>
              <a:rPr lang="pl-PL" sz="5100" dirty="0" smtClean="0">
                <a:solidFill>
                  <a:schemeClr val="tx1"/>
                </a:solidFill>
              </a:rPr>
              <a:t>serek</a:t>
            </a:r>
            <a:r>
              <a:rPr lang="pl-PL" sz="5100" dirty="0">
                <a:solidFill>
                  <a:schemeClr val="tx1"/>
                </a:solidFill>
              </a:rPr>
              <a:t> homogenizowany</a:t>
            </a:r>
          </a:p>
          <a:p>
            <a:r>
              <a:rPr lang="pl-PL" sz="5100" dirty="0" smtClean="0">
                <a:solidFill>
                  <a:schemeClr val="tx1"/>
                </a:solidFill>
              </a:rPr>
              <a:t>jogurt</a:t>
            </a:r>
            <a:endParaRPr lang="pl-PL" sz="5100" dirty="0">
              <a:solidFill>
                <a:schemeClr val="tx1"/>
              </a:solidFill>
            </a:endParaRPr>
          </a:p>
          <a:p>
            <a:r>
              <a:rPr lang="pl-PL" sz="5100" dirty="0">
                <a:solidFill>
                  <a:schemeClr val="tx1"/>
                </a:solidFill>
              </a:rPr>
              <a:t>kefir</a:t>
            </a:r>
          </a:p>
          <a:p>
            <a:r>
              <a:rPr lang="pl-PL" sz="5100" dirty="0">
                <a:solidFill>
                  <a:schemeClr val="tx1"/>
                </a:solidFill>
              </a:rPr>
              <a:t>śmietana</a:t>
            </a:r>
          </a:p>
          <a:p>
            <a:r>
              <a:rPr lang="pl-PL" sz="5100" dirty="0">
                <a:solidFill>
                  <a:schemeClr val="tx1"/>
                </a:solidFill>
              </a:rPr>
              <a:t>maślanka</a:t>
            </a:r>
          </a:p>
          <a:p>
            <a:endParaRPr lang="pl-PL" sz="4000" dirty="0" smtClean="0"/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66918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907704" y="0"/>
            <a:ext cx="6589199" cy="1280890"/>
          </a:xfrm>
        </p:spPr>
        <p:txBody>
          <a:bodyPr>
            <a:normAutofit/>
          </a:bodyPr>
          <a:lstStyle/>
          <a:p>
            <a:pPr algn="ctr"/>
            <a:r>
              <a:rPr lang="pl-PL" sz="6000" dirty="0" smtClean="0"/>
              <a:t>V</a:t>
            </a:r>
            <a:endParaRPr lang="pl-PL" sz="60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43608" y="1196752"/>
            <a:ext cx="8100392" cy="522920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pl-PL" sz="3600" dirty="0">
                <a:solidFill>
                  <a:schemeClr val="tx1"/>
                </a:solidFill>
              </a:rPr>
              <a:t>Jako przedostatni zbiór produktów zawartych w naszej </a:t>
            </a:r>
            <a:r>
              <a:rPr lang="pl-PL" sz="3600" dirty="0" smtClean="0">
                <a:solidFill>
                  <a:schemeClr val="tx1"/>
                </a:solidFill>
              </a:rPr>
              <a:t>piramidzie są </a:t>
            </a:r>
          </a:p>
          <a:p>
            <a:r>
              <a:rPr lang="pl-PL" sz="3600" dirty="0" smtClean="0">
                <a:solidFill>
                  <a:schemeClr val="tx1"/>
                </a:solidFill>
              </a:rPr>
              <a:t> mięso</a:t>
            </a:r>
          </a:p>
          <a:p>
            <a:r>
              <a:rPr lang="pl-PL" sz="3600" dirty="0" smtClean="0">
                <a:solidFill>
                  <a:schemeClr val="tx1"/>
                </a:solidFill>
              </a:rPr>
              <a:t> </a:t>
            </a:r>
            <a:r>
              <a:rPr lang="pl-PL" sz="3600" dirty="0">
                <a:solidFill>
                  <a:schemeClr val="tx1"/>
                </a:solidFill>
              </a:rPr>
              <a:t>ryby </a:t>
            </a:r>
            <a:endParaRPr lang="pl-PL" sz="3600" dirty="0" smtClean="0">
              <a:solidFill>
                <a:schemeClr val="tx1"/>
              </a:solidFill>
            </a:endParaRPr>
          </a:p>
          <a:p>
            <a:r>
              <a:rPr lang="pl-PL" sz="3600" dirty="0" smtClean="0">
                <a:solidFill>
                  <a:schemeClr val="tx1"/>
                </a:solidFill>
              </a:rPr>
              <a:t> </a:t>
            </a:r>
            <a:r>
              <a:rPr lang="pl-PL" sz="3600" dirty="0">
                <a:solidFill>
                  <a:schemeClr val="tx1"/>
                </a:solidFill>
              </a:rPr>
              <a:t>jajka </a:t>
            </a:r>
            <a:endParaRPr lang="pl-PL" sz="3600" dirty="0" smtClean="0">
              <a:solidFill>
                <a:schemeClr val="tx1"/>
              </a:solidFill>
            </a:endParaRPr>
          </a:p>
          <a:p>
            <a:r>
              <a:rPr lang="pl-PL" sz="3600" dirty="0" smtClean="0">
                <a:solidFill>
                  <a:schemeClr val="tx1"/>
                </a:solidFill>
              </a:rPr>
              <a:t>rośliny </a:t>
            </a:r>
            <a:r>
              <a:rPr lang="pl-PL" sz="3600" dirty="0">
                <a:solidFill>
                  <a:schemeClr val="tx1"/>
                </a:solidFill>
              </a:rPr>
              <a:t>strączkowe </a:t>
            </a:r>
            <a:endParaRPr lang="pl-PL" sz="3600" dirty="0" smtClean="0">
              <a:solidFill>
                <a:schemeClr val="tx1"/>
              </a:solidFill>
            </a:endParaRPr>
          </a:p>
          <a:p>
            <a:r>
              <a:rPr lang="pl-PL" sz="3600" dirty="0" smtClean="0">
                <a:solidFill>
                  <a:schemeClr val="tx1"/>
                </a:solidFill>
              </a:rPr>
              <a:t>niesłodzone </a:t>
            </a:r>
            <a:r>
              <a:rPr lang="pl-PL" sz="3600" dirty="0">
                <a:solidFill>
                  <a:schemeClr val="tx1"/>
                </a:solidFill>
              </a:rPr>
              <a:t>kawa i herbata </a:t>
            </a:r>
            <a:endParaRPr lang="pl-PL" sz="3600" dirty="0" smtClean="0">
              <a:solidFill>
                <a:schemeClr val="tx1"/>
              </a:solidFill>
            </a:endParaRPr>
          </a:p>
          <a:p>
            <a:r>
              <a:rPr lang="pl-PL" sz="3600" b="1" u="sng" dirty="0" smtClean="0">
                <a:solidFill>
                  <a:srgbClr val="FF0000"/>
                </a:solidFill>
              </a:rPr>
              <a:t>ZIOŁA -</a:t>
            </a:r>
            <a:r>
              <a:rPr lang="pl-PL" sz="3600" b="1" dirty="0" smtClean="0">
                <a:solidFill>
                  <a:srgbClr val="FF0000"/>
                </a:solidFill>
              </a:rPr>
              <a:t> Zaleca </a:t>
            </a:r>
            <a:r>
              <a:rPr lang="pl-PL" sz="3600" b="1" dirty="0">
                <a:solidFill>
                  <a:srgbClr val="FF0000"/>
                </a:solidFill>
              </a:rPr>
              <a:t>się zastąpić nimi spożywaną w nadmiarze sól kuchenną.</a:t>
            </a:r>
            <a:endParaRPr lang="pl-PL" sz="3600" b="1" u="sng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35775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835696" y="0"/>
            <a:ext cx="6589199" cy="1280890"/>
          </a:xfrm>
        </p:spPr>
        <p:txBody>
          <a:bodyPr>
            <a:normAutofit/>
          </a:bodyPr>
          <a:lstStyle/>
          <a:p>
            <a:pPr algn="ctr"/>
            <a:r>
              <a:rPr lang="pl-PL" sz="6000" b="1" dirty="0" smtClean="0"/>
              <a:t>VI</a:t>
            </a:r>
            <a:endParaRPr lang="pl-PL" sz="60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63689" y="1196752"/>
            <a:ext cx="7380312" cy="566124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l-PL" sz="3600" dirty="0" smtClean="0">
                <a:solidFill>
                  <a:schemeClr val="tx1"/>
                </a:solidFill>
              </a:rPr>
              <a:t>Na szczycie naszej piramidy znajdują się pokarmy ,których powinniśmy w naszej diecie </a:t>
            </a:r>
            <a:r>
              <a:rPr lang="pl-PL" sz="3600" dirty="0" smtClean="0">
                <a:solidFill>
                  <a:srgbClr val="FF0000"/>
                </a:solidFill>
              </a:rPr>
              <a:t>szczególnie unikać</a:t>
            </a:r>
          </a:p>
          <a:p>
            <a:pPr marL="0" indent="0">
              <a:buNone/>
            </a:pPr>
            <a:endParaRPr lang="pl-PL" sz="3600" dirty="0" smtClean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pl-PL" sz="3600" dirty="0" smtClean="0">
                <a:solidFill>
                  <a:schemeClr val="tx1"/>
                </a:solidFill>
              </a:rPr>
              <a:t>Tłuszcze – oleje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3600" dirty="0" smtClean="0">
                <a:solidFill>
                  <a:schemeClr val="tx1"/>
                </a:solidFill>
              </a:rPr>
              <a:t>Orzechy 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3600" dirty="0" smtClean="0">
                <a:solidFill>
                  <a:schemeClr val="tx1"/>
                </a:solidFill>
              </a:rPr>
              <a:t>Słodycze 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3600" dirty="0" smtClean="0">
                <a:solidFill>
                  <a:schemeClr val="tx1"/>
                </a:solidFill>
              </a:rPr>
              <a:t>Alkohol </a:t>
            </a:r>
            <a:endParaRPr lang="pl-PL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116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942415" y="116632"/>
            <a:ext cx="7201585" cy="67413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4800" b="1" dirty="0">
                <a:solidFill>
                  <a:srgbClr val="FF0000"/>
                </a:solidFill>
              </a:rPr>
              <a:t>Prawidłowe żywienie ma istotne znaczenie w prewencji oraz leczeniu przewlekłych powikłań cukrzycy i poprawie ogólnego stanu zdrowia</a:t>
            </a:r>
            <a:r>
              <a:rPr lang="pl-PL" sz="4800" b="1" dirty="0" smtClean="0">
                <a:solidFill>
                  <a:srgbClr val="FF0000"/>
                </a:solidFill>
              </a:rPr>
              <a:t>!</a:t>
            </a:r>
            <a:endParaRPr lang="pl-PL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405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942416" y="1268761"/>
            <a:ext cx="6600451" cy="1368151"/>
          </a:xfrm>
        </p:spPr>
        <p:txBody>
          <a:bodyPr>
            <a:normAutofit/>
          </a:bodyPr>
          <a:lstStyle/>
          <a:p>
            <a:pPr algn="ctr"/>
            <a:r>
              <a:rPr lang="pl-PL" sz="4400" b="1" dirty="0" smtClean="0"/>
              <a:t>Dziękuję za uwagę </a:t>
            </a:r>
            <a:r>
              <a:rPr lang="pl-PL" dirty="0" smtClean="0"/>
              <a:t>! </a:t>
            </a:r>
            <a:r>
              <a:rPr lang="pl-PL" dirty="0" smtClean="0">
                <a:sym typeface="Wingdings" panose="05000000000000000000" pitchFamily="2" charset="2"/>
              </a:rPr>
              <a:t>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942416" y="3212976"/>
            <a:ext cx="7022072" cy="3528392"/>
          </a:xfrm>
        </p:spPr>
        <p:txBody>
          <a:bodyPr>
            <a:normAutofit fontScale="70000" lnSpcReduction="20000"/>
          </a:bodyPr>
          <a:lstStyle/>
          <a:p>
            <a:endParaRPr lang="pl-PL" sz="1100" dirty="0" smtClean="0"/>
          </a:p>
          <a:p>
            <a:endParaRPr lang="pl-PL" sz="1100" dirty="0"/>
          </a:p>
          <a:p>
            <a:endParaRPr lang="pl-PL" sz="1100" dirty="0" smtClean="0"/>
          </a:p>
          <a:p>
            <a:r>
              <a:rPr lang="pl-PL" sz="3200" dirty="0" smtClean="0">
                <a:solidFill>
                  <a:schemeClr val="tx1"/>
                </a:solidFill>
              </a:rPr>
              <a:t>Opracowanie</a:t>
            </a:r>
          </a:p>
          <a:p>
            <a:endParaRPr lang="pl-PL" sz="3200" dirty="0" smtClean="0">
              <a:solidFill>
                <a:schemeClr val="tx1"/>
              </a:solidFill>
            </a:endParaRPr>
          </a:p>
          <a:p>
            <a:r>
              <a:rPr lang="pl-PL" sz="3200" dirty="0">
                <a:solidFill>
                  <a:schemeClr val="tx1"/>
                </a:solidFill>
              </a:rPr>
              <a:t>S</a:t>
            </a:r>
            <a:r>
              <a:rPr lang="pl-PL" sz="3200" dirty="0" smtClean="0">
                <a:solidFill>
                  <a:schemeClr val="tx1"/>
                </a:solidFill>
              </a:rPr>
              <a:t>tudentka Państwowej Wyższej Szkoły Zawodowej  im. Stanisława Pigonia w Krośnie</a:t>
            </a:r>
          </a:p>
          <a:p>
            <a:r>
              <a:rPr lang="pl-PL" sz="3200" dirty="0" smtClean="0">
                <a:solidFill>
                  <a:schemeClr val="tx1"/>
                </a:solidFill>
              </a:rPr>
              <a:t>Kierunku Pielęgniarstwo</a:t>
            </a:r>
          </a:p>
          <a:p>
            <a:r>
              <a:rPr lang="pl-PL" sz="3200" b="1" dirty="0" smtClean="0">
                <a:solidFill>
                  <a:schemeClr val="tx1"/>
                </a:solidFill>
              </a:rPr>
              <a:t>Aniela </a:t>
            </a:r>
            <a:r>
              <a:rPr lang="pl-PL" sz="3200" b="1" dirty="0" err="1" smtClean="0">
                <a:solidFill>
                  <a:schemeClr val="tx1"/>
                </a:solidFill>
              </a:rPr>
              <a:t>Pojnar</a:t>
            </a:r>
            <a:endParaRPr lang="pl-PL" sz="3200" b="1" dirty="0" smtClean="0">
              <a:solidFill>
                <a:schemeClr val="tx1"/>
              </a:solidFill>
            </a:endParaRPr>
          </a:p>
          <a:p>
            <a:r>
              <a:rPr lang="pl-PL" sz="3200" dirty="0" smtClean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32433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muga">
  <a:themeElements>
    <a:clrScheme name="Smuga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Smuga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muga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2249</TotalTime>
  <Words>1224</Words>
  <Application>Microsoft Office PowerPoint</Application>
  <PresentationFormat>Pokaz na ekranie (4:3)</PresentationFormat>
  <Paragraphs>240</Paragraphs>
  <Slides>36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36</vt:i4>
      </vt:variant>
    </vt:vector>
  </HeadingPairs>
  <TitlesOfParts>
    <vt:vector size="37" baseType="lpstr">
      <vt:lpstr>Smuga</vt:lpstr>
      <vt:lpstr> Stosowanie wymienników węglowodanowych w leczeniu cukrzycy </vt:lpstr>
      <vt:lpstr>Węglowodany</vt:lpstr>
      <vt:lpstr>Podział cukrów</vt:lpstr>
      <vt:lpstr>Dzienne zapotrzebowanie organizmu na poszczególne substancje odżywcze </vt:lpstr>
      <vt:lpstr>Prezentacja programu PowerPoint</vt:lpstr>
      <vt:lpstr>Ważnym elementem przy ustalaniu diety jest obliczanie  wymienników węglowodanowych </vt:lpstr>
      <vt:lpstr> WW - wymiennik węglowodanowy </vt:lpstr>
      <vt:lpstr>Prezentacja programu PowerPoint</vt:lpstr>
      <vt:lpstr>Węglowodany przyswajalne =   węglowodany ogółem –   błonnik pokarmowy </vt:lpstr>
      <vt:lpstr>Prezentacja programu PowerPoint</vt:lpstr>
      <vt:lpstr>Korzyści ze stosowania wymienników wynikają przede wszystkim z : </vt:lpstr>
      <vt:lpstr>Zawartość WW w przykładowych  produktach</vt:lpstr>
      <vt:lpstr>Jak obliczyć dzienne zapotrzebowanie na WW dla diabetyka?</vt:lpstr>
      <vt:lpstr>Jak obliczyć dzienne zapotrzebowanie na WW dla diabetyka  ?              </vt:lpstr>
      <vt:lpstr>Przykładowy Dzienny jadłospis diabetyka z uwzględnieniem wymienników węglowodanowych  </vt:lpstr>
      <vt:lpstr>Śniadanie (7:00) -7WW</vt:lpstr>
      <vt:lpstr>Drugie śniadanie (10:00) – 2WW</vt:lpstr>
      <vt:lpstr>Obiad (13:00) – 7 WW </vt:lpstr>
      <vt:lpstr>Podwieczorek (16:00) –  2 WW</vt:lpstr>
      <vt:lpstr>Kolacja (19:00) – 6 WW</vt:lpstr>
      <vt:lpstr>Dodatkowy posiłek przed snem – 2WW</vt:lpstr>
      <vt:lpstr>        </vt:lpstr>
      <vt:lpstr>Piramida zdrowego żywienia i aktywności fizycznej  kiedyś i dziś </vt:lpstr>
      <vt:lpstr>Prezentacja programu PowerPoint</vt:lpstr>
      <vt:lpstr>Prezentacja programu PowerPoint</vt:lpstr>
      <vt:lpstr>Jakie zmiany zatem  nastąpiły w porównaniu z poprzednią piramidą? </vt:lpstr>
      <vt:lpstr>I</vt:lpstr>
      <vt:lpstr>II</vt:lpstr>
      <vt:lpstr>Prezentacja programu PowerPoint</vt:lpstr>
      <vt:lpstr>Prezentacja programu PowerPoint</vt:lpstr>
      <vt:lpstr>III</vt:lpstr>
      <vt:lpstr>IV</vt:lpstr>
      <vt:lpstr>V</vt:lpstr>
      <vt:lpstr>VI</vt:lpstr>
      <vt:lpstr>Prezentacja programu PowerPoint</vt:lpstr>
      <vt:lpstr>Dziękuję za uwagę ! 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WW - wymiennik węglowodanowy</dc:title>
  <dc:creator>Nelka</dc:creator>
  <cp:lastModifiedBy>Nelka</cp:lastModifiedBy>
  <cp:revision>61</cp:revision>
  <cp:lastPrinted>2016-04-19T20:57:13Z</cp:lastPrinted>
  <dcterms:created xsi:type="dcterms:W3CDTF">2016-04-05T10:02:18Z</dcterms:created>
  <dcterms:modified xsi:type="dcterms:W3CDTF">2016-04-20T20:49:13Z</dcterms:modified>
</cp:coreProperties>
</file>